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257" r:id="rId6"/>
    <p:sldId id="258" r:id="rId7"/>
    <p:sldId id="259" r:id="rId8"/>
    <p:sldId id="269" r:id="rId9"/>
    <p:sldId id="270" r:id="rId10"/>
    <p:sldId id="268" r:id="rId11"/>
    <p:sldId id="261" r:id="rId12"/>
    <p:sldId id="262" r:id="rId13"/>
    <p:sldId id="260" r:id="rId14"/>
    <p:sldId id="263" r:id="rId15"/>
    <p:sldId id="274" r:id="rId16"/>
    <p:sldId id="275" r:id="rId17"/>
    <p:sldId id="276" r:id="rId18"/>
    <p:sldId id="277" r:id="rId19"/>
    <p:sldId id="278" r:id="rId20"/>
    <p:sldId id="279" r:id="rId21"/>
    <p:sldId id="280" r:id="rId22"/>
    <p:sldId id="282" r:id="rId23"/>
    <p:sldId id="284" r:id="rId24"/>
    <p:sldId id="283" r:id="rId25"/>
    <p:sldId id="264" r:id="rId26"/>
    <p:sldId id="265" r:id="rId27"/>
    <p:sldId id="266" r:id="rId28"/>
    <p:sldId id="281" r:id="rId29"/>
    <p:sldId id="273" r:id="rId30"/>
    <p:sldId id="271" r:id="rId31"/>
    <p:sldId id="267" r:id="rId32"/>
    <p:sldId id="285" r:id="rId33"/>
    <p:sldId id="286" r:id="rId34"/>
    <p:sldId id="287" r:id="rId35"/>
    <p:sldId id="288" r:id="rId36"/>
    <p:sldId id="289" r:id="rId37"/>
    <p:sldId id="290" r:id="rId38"/>
    <p:sldId id="291" r:id="rId39"/>
    <p:sldId id="292" r:id="rId40"/>
    <p:sldId id="293" r:id="rId41"/>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88C9B8-B8E4-45D3-8E44-3102D4B2648E}" v="2283" dt="2025-11-18T07:02:53.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60"/>
  </p:normalViewPr>
  <p:slideViewPr>
    <p:cSldViewPr snapToGrid="0">
      <p:cViewPr varScale="1">
        <p:scale>
          <a:sx n="77" d="100"/>
          <a:sy n="77" d="100"/>
        </p:scale>
        <p:origin x="11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C1AF6DAF-A594-4990-818A-1B8E4B7B8F41}"/>
    <pc:docChg chg="addSld modSld">
      <pc:chgData name="Danny Young" userId="cb0f4ce2-eb4f-479e-8e8f-3beb257e632f" providerId="ADAL" clId="{C1AF6DAF-A594-4990-818A-1B8E4B7B8F41}" dt="2019-12-10T06:00:32.485" v="3" actId="14100"/>
      <pc:docMkLst>
        <pc:docMk/>
      </pc:docMkLst>
      <pc:sldChg chg="addSp modSp add">
        <pc:chgData name="Danny Young" userId="cb0f4ce2-eb4f-479e-8e8f-3beb257e632f" providerId="ADAL" clId="{C1AF6DAF-A594-4990-818A-1B8E4B7B8F41}" dt="2019-12-10T06:00:32.485" v="3" actId="14100"/>
        <pc:sldMkLst>
          <pc:docMk/>
          <pc:sldMk cId="3128428007" sldId="293"/>
        </pc:sldMkLst>
        <pc:picChg chg="add mod">
          <ac:chgData name="Danny Young" userId="cb0f4ce2-eb4f-479e-8e8f-3beb257e632f" providerId="ADAL" clId="{C1AF6DAF-A594-4990-818A-1B8E4B7B8F41}" dt="2019-12-10T06:00:32.485" v="3" actId="14100"/>
          <ac:picMkLst>
            <pc:docMk/>
            <pc:sldMk cId="3128428007" sldId="293"/>
            <ac:picMk id="4" creationId="{2EB8BCA7-FCC5-41DC-A88F-1AA48F1E7F50}"/>
          </ac:picMkLst>
        </pc:picChg>
      </pc:sldChg>
    </pc:docChg>
  </pc:docChgLst>
  <pc:docChgLst>
    <pc:chgData name="Danny Young" userId="cb0f4ce2-eb4f-479e-8e8f-3beb257e632f" providerId="ADAL" clId="{17D2105B-F02C-48C8-B917-F786544E9CA1}"/>
    <pc:docChg chg="custSel modSld delTag">
      <pc:chgData name="Danny Young" userId="cb0f4ce2-eb4f-479e-8e8f-3beb257e632f" providerId="ADAL" clId="{17D2105B-F02C-48C8-B917-F786544E9CA1}" dt="2024-02-27T02:50:35.447" v="1"/>
      <pc:docMkLst>
        <pc:docMk/>
      </pc:docMkLst>
      <pc:sldChg chg="replTag">
        <pc:chgData name="Danny Young" userId="cb0f4ce2-eb4f-479e-8e8f-3beb257e632f" providerId="ADAL" clId="{17D2105B-F02C-48C8-B917-F786544E9CA1}" dt="2024-02-27T02:50:35.393" v="0"/>
        <pc:sldMkLst>
          <pc:docMk/>
          <pc:sldMk cId="1560441919" sldId="256"/>
        </pc:sldMkLst>
      </pc:sldChg>
    </pc:docChg>
  </pc:docChgLst>
  <pc:docChgLst>
    <pc:chgData name="Danny Young" userId="cb0f4ce2-eb4f-479e-8e8f-3beb257e632f" providerId="ADAL" clId="{B788C9B8-B8E4-45D3-8E44-3102D4B2648E}"/>
    <pc:docChg chg="custSel modSld">
      <pc:chgData name="Danny Young" userId="cb0f4ce2-eb4f-479e-8e8f-3beb257e632f" providerId="ADAL" clId="{B788C9B8-B8E4-45D3-8E44-3102D4B2648E}" dt="2025-11-18T07:02:53.371" v="3015" actId="20577"/>
      <pc:docMkLst>
        <pc:docMk/>
      </pc:docMkLst>
      <pc:sldChg chg="addSp delSp modSp mod delAnim modAnim">
        <pc:chgData name="Danny Young" userId="cb0f4ce2-eb4f-479e-8e8f-3beb257e632f" providerId="ADAL" clId="{B788C9B8-B8E4-45D3-8E44-3102D4B2648E}" dt="2025-11-18T06:40:27.533" v="393" actId="1076"/>
        <pc:sldMkLst>
          <pc:docMk/>
          <pc:sldMk cId="1620197325" sldId="257"/>
        </pc:sldMkLst>
        <pc:spChg chg="add del mod">
          <ac:chgData name="Danny Young" userId="cb0f4ce2-eb4f-479e-8e8f-3beb257e632f" providerId="ADAL" clId="{B788C9B8-B8E4-45D3-8E44-3102D4B2648E}" dt="2025-11-18T06:40:24.827" v="391" actId="21"/>
          <ac:spMkLst>
            <pc:docMk/>
            <pc:sldMk cId="1620197325" sldId="257"/>
            <ac:spMk id="2" creationId="{F7419031-DF4F-1692-D16D-1B32553C9C1F}"/>
          </ac:spMkLst>
        </pc:spChg>
        <pc:spChg chg="mod">
          <ac:chgData name="Danny Young" userId="cb0f4ce2-eb4f-479e-8e8f-3beb257e632f" providerId="ADAL" clId="{B788C9B8-B8E4-45D3-8E44-3102D4B2648E}" dt="2025-11-18T06:36:03.062" v="0" actId="20577"/>
          <ac:spMkLst>
            <pc:docMk/>
            <pc:sldMk cId="1620197325" sldId="257"/>
            <ac:spMk id="3" creationId="{444584AE-5EF1-4DA6-AC84-E5403DA2AC42}"/>
          </ac:spMkLst>
        </pc:spChg>
        <pc:spChg chg="mod">
          <ac:chgData name="Danny Young" userId="cb0f4ce2-eb4f-479e-8e8f-3beb257e632f" providerId="ADAL" clId="{B788C9B8-B8E4-45D3-8E44-3102D4B2648E}" dt="2025-11-18T06:38:26.306" v="131" actId="1076"/>
          <ac:spMkLst>
            <pc:docMk/>
            <pc:sldMk cId="1620197325" sldId="257"/>
            <ac:spMk id="4" creationId="{FA18C3D9-BC98-4ED5-B729-F72FD81E50D9}"/>
          </ac:spMkLst>
        </pc:spChg>
        <pc:spChg chg="add mod">
          <ac:chgData name="Danny Young" userId="cb0f4ce2-eb4f-479e-8e8f-3beb257e632f" providerId="ADAL" clId="{B788C9B8-B8E4-45D3-8E44-3102D4B2648E}" dt="2025-11-18T06:38:49.911" v="253" actId="20577"/>
          <ac:spMkLst>
            <pc:docMk/>
            <pc:sldMk cId="1620197325" sldId="257"/>
            <ac:spMk id="11" creationId="{6B79578D-CAA5-4613-F83C-45FD3654C103}"/>
          </ac:spMkLst>
        </pc:spChg>
        <pc:spChg chg="add mod">
          <ac:chgData name="Danny Young" userId="cb0f4ce2-eb4f-479e-8e8f-3beb257e632f" providerId="ADAL" clId="{B788C9B8-B8E4-45D3-8E44-3102D4B2648E}" dt="2025-11-18T06:39:50.006" v="319" actId="14100"/>
          <ac:spMkLst>
            <pc:docMk/>
            <pc:sldMk cId="1620197325" sldId="257"/>
            <ac:spMk id="15" creationId="{42D746C9-F9AC-132A-322C-A6577CB249DA}"/>
          </ac:spMkLst>
        </pc:spChg>
        <pc:spChg chg="add mod">
          <ac:chgData name="Danny Young" userId="cb0f4ce2-eb4f-479e-8e8f-3beb257e632f" providerId="ADAL" clId="{B788C9B8-B8E4-45D3-8E44-3102D4B2648E}" dt="2025-11-18T06:40:00.644" v="330" actId="20577"/>
          <ac:spMkLst>
            <pc:docMk/>
            <pc:sldMk cId="1620197325" sldId="257"/>
            <ac:spMk id="19" creationId="{2E4B2E1C-BEAB-4AE1-156D-BFDA78A5F8F3}"/>
          </ac:spMkLst>
        </pc:spChg>
        <pc:spChg chg="add mod">
          <ac:chgData name="Danny Young" userId="cb0f4ce2-eb4f-479e-8e8f-3beb257e632f" providerId="ADAL" clId="{B788C9B8-B8E4-45D3-8E44-3102D4B2648E}" dt="2025-11-18T06:40:23.374" v="390" actId="1076"/>
          <ac:spMkLst>
            <pc:docMk/>
            <pc:sldMk cId="1620197325" sldId="257"/>
            <ac:spMk id="20" creationId="{CC579091-13D0-58FE-221D-B90D155E8FA3}"/>
          </ac:spMkLst>
        </pc:spChg>
        <pc:spChg chg="add mod">
          <ac:chgData name="Danny Young" userId="cb0f4ce2-eb4f-479e-8e8f-3beb257e632f" providerId="ADAL" clId="{B788C9B8-B8E4-45D3-8E44-3102D4B2648E}" dt="2025-11-18T06:40:27.533" v="393" actId="1076"/>
          <ac:spMkLst>
            <pc:docMk/>
            <pc:sldMk cId="1620197325" sldId="257"/>
            <ac:spMk id="21" creationId="{B2337BE4-532C-CA72-C5ED-3ABC283A34D2}"/>
          </ac:spMkLst>
        </pc:spChg>
        <pc:grpChg chg="add mod">
          <ac:chgData name="Danny Young" userId="cb0f4ce2-eb4f-479e-8e8f-3beb257e632f" providerId="ADAL" clId="{B788C9B8-B8E4-45D3-8E44-3102D4B2648E}" dt="2025-11-18T06:37:45.353" v="130" actId="1076"/>
          <ac:grpSpMkLst>
            <pc:docMk/>
            <pc:sldMk cId="1620197325" sldId="257"/>
            <ac:grpSpMk id="10" creationId="{2705EF82-CAE7-473F-A55E-A2DC184DF5F2}"/>
          </ac:grpSpMkLst>
        </pc:grpChg>
        <pc:grpChg chg="add mod">
          <ac:chgData name="Danny Young" userId="cb0f4ce2-eb4f-479e-8e8f-3beb257e632f" providerId="ADAL" clId="{B788C9B8-B8E4-45D3-8E44-3102D4B2648E}" dt="2025-11-18T06:39:16.825" v="255" actId="1076"/>
          <ac:grpSpMkLst>
            <pc:docMk/>
            <pc:sldMk cId="1620197325" sldId="257"/>
            <ac:grpSpMk id="12" creationId="{3DB9F8A8-902C-B49E-2E16-F2B22F89A2E7}"/>
          </ac:grpSpMkLst>
        </pc:grpChg>
        <pc:grpChg chg="add mod">
          <ac:chgData name="Danny Young" userId="cb0f4ce2-eb4f-479e-8e8f-3beb257e632f" providerId="ADAL" clId="{B788C9B8-B8E4-45D3-8E44-3102D4B2648E}" dt="2025-11-18T06:39:43.807" v="316" actId="1076"/>
          <ac:grpSpMkLst>
            <pc:docMk/>
            <pc:sldMk cId="1620197325" sldId="257"/>
            <ac:grpSpMk id="16" creationId="{A759EA42-0A1B-12CF-6DBA-46B4D6D3D36B}"/>
          </ac:grpSpMkLst>
        </pc:grpChg>
        <pc:cxnChg chg="add mod">
          <ac:chgData name="Danny Young" userId="cb0f4ce2-eb4f-479e-8e8f-3beb257e632f" providerId="ADAL" clId="{B788C9B8-B8E4-45D3-8E44-3102D4B2648E}" dt="2025-11-18T06:37:37.321" v="128" actId="164"/>
          <ac:cxnSpMkLst>
            <pc:docMk/>
            <pc:sldMk cId="1620197325" sldId="257"/>
            <ac:cxnSpMk id="6" creationId="{F53FA542-7373-D30F-1B6F-379BC849163E}"/>
          </ac:cxnSpMkLst>
        </pc:cxnChg>
        <pc:cxnChg chg="add mod">
          <ac:chgData name="Danny Young" userId="cb0f4ce2-eb4f-479e-8e8f-3beb257e632f" providerId="ADAL" clId="{B788C9B8-B8E4-45D3-8E44-3102D4B2648E}" dt="2025-11-18T06:37:37.321" v="128" actId="164"/>
          <ac:cxnSpMkLst>
            <pc:docMk/>
            <pc:sldMk cId="1620197325" sldId="257"/>
            <ac:cxnSpMk id="7" creationId="{F031FE93-1CC6-05B2-B337-E88AA8C414EC}"/>
          </ac:cxnSpMkLst>
        </pc:cxnChg>
        <pc:cxnChg chg="mod">
          <ac:chgData name="Danny Young" userId="cb0f4ce2-eb4f-479e-8e8f-3beb257e632f" providerId="ADAL" clId="{B788C9B8-B8E4-45D3-8E44-3102D4B2648E}" dt="2025-11-18T06:39:14.505" v="254"/>
          <ac:cxnSpMkLst>
            <pc:docMk/>
            <pc:sldMk cId="1620197325" sldId="257"/>
            <ac:cxnSpMk id="13" creationId="{D986A83C-6C8C-0F0C-68E9-8D3002C199C0}"/>
          </ac:cxnSpMkLst>
        </pc:cxnChg>
        <pc:cxnChg chg="mod">
          <ac:chgData name="Danny Young" userId="cb0f4ce2-eb4f-479e-8e8f-3beb257e632f" providerId="ADAL" clId="{B788C9B8-B8E4-45D3-8E44-3102D4B2648E}" dt="2025-11-18T06:39:14.505" v="254"/>
          <ac:cxnSpMkLst>
            <pc:docMk/>
            <pc:sldMk cId="1620197325" sldId="257"/>
            <ac:cxnSpMk id="14" creationId="{ECD7143F-1A10-64D7-C95E-2FCE87C5DC80}"/>
          </ac:cxnSpMkLst>
        </pc:cxnChg>
        <pc:cxnChg chg="mod">
          <ac:chgData name="Danny Young" userId="cb0f4ce2-eb4f-479e-8e8f-3beb257e632f" providerId="ADAL" clId="{B788C9B8-B8E4-45D3-8E44-3102D4B2648E}" dt="2025-11-18T06:39:41.387" v="315"/>
          <ac:cxnSpMkLst>
            <pc:docMk/>
            <pc:sldMk cId="1620197325" sldId="257"/>
            <ac:cxnSpMk id="17" creationId="{99629915-E140-2471-F82A-34DEE48175DF}"/>
          </ac:cxnSpMkLst>
        </pc:cxnChg>
        <pc:cxnChg chg="mod">
          <ac:chgData name="Danny Young" userId="cb0f4ce2-eb4f-479e-8e8f-3beb257e632f" providerId="ADAL" clId="{B788C9B8-B8E4-45D3-8E44-3102D4B2648E}" dt="2025-11-18T06:39:41.387" v="315"/>
          <ac:cxnSpMkLst>
            <pc:docMk/>
            <pc:sldMk cId="1620197325" sldId="257"/>
            <ac:cxnSpMk id="18" creationId="{D11A1C99-56B6-1411-9EB2-7FABEF892160}"/>
          </ac:cxnSpMkLst>
        </pc:cxnChg>
      </pc:sldChg>
      <pc:sldChg chg="addSp delSp modSp mod delAnim modAnim">
        <pc:chgData name="Danny Young" userId="cb0f4ce2-eb4f-479e-8e8f-3beb257e632f" providerId="ADAL" clId="{B788C9B8-B8E4-45D3-8E44-3102D4B2648E}" dt="2025-11-18T06:46:04.920" v="1130" actId="1035"/>
        <pc:sldMkLst>
          <pc:docMk/>
          <pc:sldMk cId="219969771" sldId="258"/>
        </pc:sldMkLst>
        <pc:spChg chg="add del mod">
          <ac:chgData name="Danny Young" userId="cb0f4ce2-eb4f-479e-8e8f-3beb257e632f" providerId="ADAL" clId="{B788C9B8-B8E4-45D3-8E44-3102D4B2648E}" dt="2025-11-18T06:45:58.358" v="1109" actId="21"/>
          <ac:spMkLst>
            <pc:docMk/>
            <pc:sldMk cId="219969771" sldId="258"/>
            <ac:spMk id="2" creationId="{466A88EB-3985-4397-C139-B589C63736B9}"/>
          </ac:spMkLst>
        </pc:spChg>
        <pc:spChg chg="mod">
          <ac:chgData name="Danny Young" userId="cb0f4ce2-eb4f-479e-8e8f-3beb257e632f" providerId="ADAL" clId="{B788C9B8-B8E4-45D3-8E44-3102D4B2648E}" dt="2025-11-18T06:45:52.522" v="1108" actId="1036"/>
          <ac:spMkLst>
            <pc:docMk/>
            <pc:sldMk cId="219969771" sldId="258"/>
            <ac:spMk id="3" creationId="{2C1ECD69-CBFE-4180-9E02-56E81C71898B}"/>
          </ac:spMkLst>
        </pc:spChg>
        <pc:spChg chg="add mod">
          <ac:chgData name="Danny Young" userId="cb0f4ce2-eb4f-479e-8e8f-3beb257e632f" providerId="ADAL" clId="{B788C9B8-B8E4-45D3-8E44-3102D4B2648E}" dt="2025-11-18T06:46:04.920" v="1130" actId="1035"/>
          <ac:spMkLst>
            <pc:docMk/>
            <pc:sldMk cId="219969771" sldId="258"/>
            <ac:spMk id="4" creationId="{69AC7E7D-2BD6-5AE3-90C8-EF9E7E801928}"/>
          </ac:spMkLst>
        </pc:spChg>
        <pc:spChg chg="add mod">
          <ac:chgData name="Danny Young" userId="cb0f4ce2-eb4f-479e-8e8f-3beb257e632f" providerId="ADAL" clId="{B788C9B8-B8E4-45D3-8E44-3102D4B2648E}" dt="2025-11-18T06:46:04.920" v="1130" actId="1035"/>
          <ac:spMkLst>
            <pc:docMk/>
            <pc:sldMk cId="219969771" sldId="258"/>
            <ac:spMk id="5" creationId="{77E3C3D2-D2F2-BDCB-9A79-AD978286C477}"/>
          </ac:spMkLst>
        </pc:spChg>
        <pc:spChg chg="add mod">
          <ac:chgData name="Danny Young" userId="cb0f4ce2-eb4f-479e-8e8f-3beb257e632f" providerId="ADAL" clId="{B788C9B8-B8E4-45D3-8E44-3102D4B2648E}" dt="2025-11-18T06:46:04.920" v="1130" actId="1035"/>
          <ac:spMkLst>
            <pc:docMk/>
            <pc:sldMk cId="219969771" sldId="258"/>
            <ac:spMk id="6" creationId="{14375E31-4859-664F-E476-2DE5EA92D592}"/>
          </ac:spMkLst>
        </pc:spChg>
        <pc:spChg chg="add mod">
          <ac:chgData name="Danny Young" userId="cb0f4ce2-eb4f-479e-8e8f-3beb257e632f" providerId="ADAL" clId="{B788C9B8-B8E4-45D3-8E44-3102D4B2648E}" dt="2025-11-18T06:46:04.920" v="1130" actId="1035"/>
          <ac:spMkLst>
            <pc:docMk/>
            <pc:sldMk cId="219969771" sldId="258"/>
            <ac:spMk id="7" creationId="{738AE532-A067-AAC3-A58B-9A87DC1A24AC}"/>
          </ac:spMkLst>
        </pc:spChg>
        <pc:spChg chg="mod">
          <ac:chgData name="Danny Young" userId="cb0f4ce2-eb4f-479e-8e8f-3beb257e632f" providerId="ADAL" clId="{B788C9B8-B8E4-45D3-8E44-3102D4B2648E}" dt="2025-11-18T06:46:04.920" v="1130" actId="1035"/>
          <ac:spMkLst>
            <pc:docMk/>
            <pc:sldMk cId="219969771" sldId="258"/>
            <ac:spMk id="10" creationId="{694B14B6-3203-4BE5-BE76-711103DE0E06}"/>
          </ac:spMkLst>
        </pc:spChg>
      </pc:sldChg>
      <pc:sldChg chg="addSp delSp modSp mod delAnim modAnim">
        <pc:chgData name="Danny Young" userId="cb0f4ce2-eb4f-479e-8e8f-3beb257e632f" providerId="ADAL" clId="{B788C9B8-B8E4-45D3-8E44-3102D4B2648E}" dt="2025-11-18T06:47:52.905" v="1457"/>
        <pc:sldMkLst>
          <pc:docMk/>
          <pc:sldMk cId="1645618190" sldId="259"/>
        </pc:sldMkLst>
        <pc:spChg chg="add del mod">
          <ac:chgData name="Danny Young" userId="cb0f4ce2-eb4f-479e-8e8f-3beb257e632f" providerId="ADAL" clId="{B788C9B8-B8E4-45D3-8E44-3102D4B2648E}" dt="2025-11-18T06:47:52.635" v="1456" actId="21"/>
          <ac:spMkLst>
            <pc:docMk/>
            <pc:sldMk cId="1645618190" sldId="259"/>
            <ac:spMk id="2" creationId="{666A83FB-705E-4752-0A1C-A53200650195}"/>
          </ac:spMkLst>
        </pc:spChg>
        <pc:spChg chg="add mod">
          <ac:chgData name="Danny Young" userId="cb0f4ce2-eb4f-479e-8e8f-3beb257e632f" providerId="ADAL" clId="{B788C9B8-B8E4-45D3-8E44-3102D4B2648E}" dt="2025-11-18T06:47:45.782" v="1455" actId="20577"/>
          <ac:spMkLst>
            <pc:docMk/>
            <pc:sldMk cId="1645618190" sldId="259"/>
            <ac:spMk id="3" creationId="{BA53E30D-197F-3853-4EF5-2894D183131C}"/>
          </ac:spMkLst>
        </pc:spChg>
        <pc:spChg chg="mod">
          <ac:chgData name="Danny Young" userId="cb0f4ce2-eb4f-479e-8e8f-3beb257e632f" providerId="ADAL" clId="{B788C9B8-B8E4-45D3-8E44-3102D4B2648E}" dt="2025-11-18T06:47:14.347" v="1310" actId="1035"/>
          <ac:spMkLst>
            <pc:docMk/>
            <pc:sldMk cId="1645618190" sldId="259"/>
            <ac:spMk id="5" creationId="{DE281009-4CC9-49FF-89EC-C91A05C84088}"/>
          </ac:spMkLst>
        </pc:spChg>
        <pc:spChg chg="add mod">
          <ac:chgData name="Danny Young" userId="cb0f4ce2-eb4f-479e-8e8f-3beb257e632f" providerId="ADAL" clId="{B788C9B8-B8E4-45D3-8E44-3102D4B2648E}" dt="2025-11-18T06:47:52.905" v="1457"/>
          <ac:spMkLst>
            <pc:docMk/>
            <pc:sldMk cId="1645618190" sldId="259"/>
            <ac:spMk id="6" creationId="{336E0AB8-D6EA-899F-8B91-CD57F870D993}"/>
          </ac:spMkLst>
        </pc:spChg>
      </pc:sldChg>
      <pc:sldChg chg="addSp delSp modSp mod delAnim modAnim">
        <pc:chgData name="Danny Young" userId="cb0f4ce2-eb4f-479e-8e8f-3beb257e632f" providerId="ADAL" clId="{B788C9B8-B8E4-45D3-8E44-3102D4B2648E}" dt="2025-11-18T06:55:35.313" v="2250" actId="1076"/>
        <pc:sldMkLst>
          <pc:docMk/>
          <pc:sldMk cId="2910498715" sldId="261"/>
        </pc:sldMkLst>
        <pc:spChg chg="add del mod">
          <ac:chgData name="Danny Young" userId="cb0f4ce2-eb4f-479e-8e8f-3beb257e632f" providerId="ADAL" clId="{B788C9B8-B8E4-45D3-8E44-3102D4B2648E}" dt="2025-11-18T06:55:32.188" v="2248" actId="21"/>
          <ac:spMkLst>
            <pc:docMk/>
            <pc:sldMk cId="2910498715" sldId="261"/>
            <ac:spMk id="2" creationId="{D4EB0688-1CB2-D252-C6F4-25882AB16428}"/>
          </ac:spMkLst>
        </pc:spChg>
        <pc:spChg chg="mod">
          <ac:chgData name="Danny Young" userId="cb0f4ce2-eb4f-479e-8e8f-3beb257e632f" providerId="ADAL" clId="{B788C9B8-B8E4-45D3-8E44-3102D4B2648E}" dt="2025-11-18T06:53:44.410" v="2103" actId="1076"/>
          <ac:spMkLst>
            <pc:docMk/>
            <pc:sldMk cId="2910498715" sldId="261"/>
            <ac:spMk id="4" creationId="{CFAFDAA6-2007-499A-A3F1-E239581FA70A}"/>
          </ac:spMkLst>
        </pc:spChg>
        <pc:spChg chg="add mod">
          <ac:chgData name="Danny Young" userId="cb0f4ce2-eb4f-479e-8e8f-3beb257e632f" providerId="ADAL" clId="{B788C9B8-B8E4-45D3-8E44-3102D4B2648E}" dt="2025-11-18T06:54:27.769" v="2130" actId="122"/>
          <ac:spMkLst>
            <pc:docMk/>
            <pc:sldMk cId="2910498715" sldId="261"/>
            <ac:spMk id="7" creationId="{F4F0DF60-C889-D03F-27EA-9A7A27EFFFF7}"/>
          </ac:spMkLst>
        </pc:spChg>
        <pc:spChg chg="add mod">
          <ac:chgData name="Danny Young" userId="cb0f4ce2-eb4f-479e-8e8f-3beb257e632f" providerId="ADAL" clId="{B788C9B8-B8E4-45D3-8E44-3102D4B2648E}" dt="2025-11-18T06:55:11.178" v="2211" actId="1076"/>
          <ac:spMkLst>
            <pc:docMk/>
            <pc:sldMk cId="2910498715" sldId="261"/>
            <ac:spMk id="9" creationId="{361E7D65-585E-8840-183E-4E75B9048DBD}"/>
          </ac:spMkLst>
        </pc:spChg>
        <pc:spChg chg="add mod">
          <ac:chgData name="Danny Young" userId="cb0f4ce2-eb4f-479e-8e8f-3beb257e632f" providerId="ADAL" clId="{B788C9B8-B8E4-45D3-8E44-3102D4B2648E}" dt="2025-11-18T06:55:23.710" v="2241" actId="20577"/>
          <ac:spMkLst>
            <pc:docMk/>
            <pc:sldMk cId="2910498715" sldId="261"/>
            <ac:spMk id="11" creationId="{BC1FDD88-0330-0943-480E-B3644527D127}"/>
          </ac:spMkLst>
        </pc:spChg>
        <pc:spChg chg="add del mod">
          <ac:chgData name="Danny Young" userId="cb0f4ce2-eb4f-479e-8e8f-3beb257e632f" providerId="ADAL" clId="{B788C9B8-B8E4-45D3-8E44-3102D4B2648E}" dt="2025-11-18T06:55:29.415" v="2245" actId="21"/>
          <ac:spMkLst>
            <pc:docMk/>
            <pc:sldMk cId="2910498715" sldId="261"/>
            <ac:spMk id="13" creationId="{5D33BCF0-6A13-68A9-1C70-48333EC65F43}"/>
          </ac:spMkLst>
        </pc:spChg>
        <pc:spChg chg="add del mod">
          <ac:chgData name="Danny Young" userId="cb0f4ce2-eb4f-479e-8e8f-3beb257e632f" providerId="ADAL" clId="{B788C9B8-B8E4-45D3-8E44-3102D4B2648E}" dt="2025-11-18T06:55:30.440" v="2247"/>
          <ac:spMkLst>
            <pc:docMk/>
            <pc:sldMk cId="2910498715" sldId="261"/>
            <ac:spMk id="14" creationId="{84FDC143-D4CD-E82A-8553-865A46B1C9C9}"/>
          </ac:spMkLst>
        </pc:spChg>
        <pc:spChg chg="add mod">
          <ac:chgData name="Danny Young" userId="cb0f4ce2-eb4f-479e-8e8f-3beb257e632f" providerId="ADAL" clId="{B788C9B8-B8E4-45D3-8E44-3102D4B2648E}" dt="2025-11-18T06:55:35.313" v="2250" actId="1076"/>
          <ac:spMkLst>
            <pc:docMk/>
            <pc:sldMk cId="2910498715" sldId="261"/>
            <ac:spMk id="15" creationId="{D1022AF4-A7F9-C580-6495-A93086A5BC25}"/>
          </ac:spMkLst>
        </pc:spChg>
        <pc:cxnChg chg="add mod">
          <ac:chgData name="Danny Young" userId="cb0f4ce2-eb4f-479e-8e8f-3beb257e632f" providerId="ADAL" clId="{B788C9B8-B8E4-45D3-8E44-3102D4B2648E}" dt="2025-11-18T06:53:57.456" v="2105" actId="1582"/>
          <ac:cxnSpMkLst>
            <pc:docMk/>
            <pc:sldMk cId="2910498715" sldId="261"/>
            <ac:cxnSpMk id="6" creationId="{F9F820BF-7C81-B696-95A7-90C38175417A}"/>
          </ac:cxnSpMkLst>
        </pc:cxnChg>
        <pc:cxnChg chg="add mod">
          <ac:chgData name="Danny Young" userId="cb0f4ce2-eb4f-479e-8e8f-3beb257e632f" providerId="ADAL" clId="{B788C9B8-B8E4-45D3-8E44-3102D4B2648E}" dt="2025-11-18T06:54:24.246" v="2129" actId="1076"/>
          <ac:cxnSpMkLst>
            <pc:docMk/>
            <pc:sldMk cId="2910498715" sldId="261"/>
            <ac:cxnSpMk id="8" creationId="{E5F19ED5-1658-7F9B-011E-38B197CF40AD}"/>
          </ac:cxnSpMkLst>
        </pc:cxnChg>
        <pc:cxnChg chg="add mod">
          <ac:chgData name="Danny Young" userId="cb0f4ce2-eb4f-479e-8e8f-3beb257e632f" providerId="ADAL" clId="{B788C9B8-B8E4-45D3-8E44-3102D4B2648E}" dt="2025-11-18T06:55:14.916" v="2213" actId="1076"/>
          <ac:cxnSpMkLst>
            <pc:docMk/>
            <pc:sldMk cId="2910498715" sldId="261"/>
            <ac:cxnSpMk id="10" creationId="{BCD02DC0-98E1-EEAF-9B28-05ECC326C535}"/>
          </ac:cxnSpMkLst>
        </pc:cxnChg>
        <pc:cxnChg chg="add mod">
          <ac:chgData name="Danny Young" userId="cb0f4ce2-eb4f-479e-8e8f-3beb257e632f" providerId="ADAL" clId="{B788C9B8-B8E4-45D3-8E44-3102D4B2648E}" dt="2025-11-18T06:55:27.966" v="2243" actId="1076"/>
          <ac:cxnSpMkLst>
            <pc:docMk/>
            <pc:sldMk cId="2910498715" sldId="261"/>
            <ac:cxnSpMk id="12" creationId="{6C398A9C-004D-C0E3-6816-9E5147D9FEE4}"/>
          </ac:cxnSpMkLst>
        </pc:cxnChg>
      </pc:sldChg>
      <pc:sldChg chg="addSp delSp modSp mod delAnim modAnim">
        <pc:chgData name="Danny Young" userId="cb0f4ce2-eb4f-479e-8e8f-3beb257e632f" providerId="ADAL" clId="{B788C9B8-B8E4-45D3-8E44-3102D4B2648E}" dt="2025-11-18T06:57:25.015" v="2449" actId="1076"/>
        <pc:sldMkLst>
          <pc:docMk/>
          <pc:sldMk cId="3933864472" sldId="262"/>
        </pc:sldMkLst>
        <pc:spChg chg="add del mod">
          <ac:chgData name="Danny Young" userId="cb0f4ce2-eb4f-479e-8e8f-3beb257e632f" providerId="ADAL" clId="{B788C9B8-B8E4-45D3-8E44-3102D4B2648E}" dt="2025-11-18T06:57:22.734" v="2447" actId="21"/>
          <ac:spMkLst>
            <pc:docMk/>
            <pc:sldMk cId="3933864472" sldId="262"/>
            <ac:spMk id="2" creationId="{432D92CB-8D79-0C8D-9D69-928D5FED872C}"/>
          </ac:spMkLst>
        </pc:spChg>
        <pc:spChg chg="mod">
          <ac:chgData name="Danny Young" userId="cb0f4ce2-eb4f-479e-8e8f-3beb257e632f" providerId="ADAL" clId="{B788C9B8-B8E4-45D3-8E44-3102D4B2648E}" dt="2025-11-18T06:56:30.855" v="2328" actId="1076"/>
          <ac:spMkLst>
            <pc:docMk/>
            <pc:sldMk cId="3933864472" sldId="262"/>
            <ac:spMk id="5" creationId="{8EB97769-66F1-440A-9505-78E34C465E50}"/>
          </ac:spMkLst>
        </pc:spChg>
        <pc:spChg chg="add mod">
          <ac:chgData name="Danny Young" userId="cb0f4ce2-eb4f-479e-8e8f-3beb257e632f" providerId="ADAL" clId="{B788C9B8-B8E4-45D3-8E44-3102D4B2648E}" dt="2025-11-18T06:57:21.208" v="2446" actId="14100"/>
          <ac:spMkLst>
            <pc:docMk/>
            <pc:sldMk cId="3933864472" sldId="262"/>
            <ac:spMk id="9" creationId="{5C8BB20D-E760-060F-2B5B-F94A9652B6F7}"/>
          </ac:spMkLst>
        </pc:spChg>
        <pc:spChg chg="add mod">
          <ac:chgData name="Danny Young" userId="cb0f4ce2-eb4f-479e-8e8f-3beb257e632f" providerId="ADAL" clId="{B788C9B8-B8E4-45D3-8E44-3102D4B2648E}" dt="2025-11-18T06:57:25.015" v="2449" actId="1076"/>
          <ac:spMkLst>
            <pc:docMk/>
            <pc:sldMk cId="3933864472" sldId="262"/>
            <ac:spMk id="10" creationId="{F340E0F4-0455-D5B1-338E-4F87D2FD5899}"/>
          </ac:spMkLst>
        </pc:spChg>
        <pc:cxnChg chg="add mod">
          <ac:chgData name="Danny Young" userId="cb0f4ce2-eb4f-479e-8e8f-3beb257e632f" providerId="ADAL" clId="{B788C9B8-B8E4-45D3-8E44-3102D4B2648E}" dt="2025-11-18T06:56:43.664" v="2332" actId="1076"/>
          <ac:cxnSpMkLst>
            <pc:docMk/>
            <pc:sldMk cId="3933864472" sldId="262"/>
            <ac:cxnSpMk id="3" creationId="{62C37913-A8AE-10B6-6349-A12F50AE35BE}"/>
          </ac:cxnSpMkLst>
        </pc:cxnChg>
        <pc:cxnChg chg="add mod">
          <ac:chgData name="Danny Young" userId="cb0f4ce2-eb4f-479e-8e8f-3beb257e632f" providerId="ADAL" clId="{B788C9B8-B8E4-45D3-8E44-3102D4B2648E}" dt="2025-11-18T06:56:48.172" v="2334" actId="1076"/>
          <ac:cxnSpMkLst>
            <pc:docMk/>
            <pc:sldMk cId="3933864472" sldId="262"/>
            <ac:cxnSpMk id="7" creationId="{422BB94C-3D5B-3617-FE36-59ED034854B3}"/>
          </ac:cxnSpMkLst>
        </pc:cxnChg>
        <pc:cxnChg chg="add mod">
          <ac:chgData name="Danny Young" userId="cb0f4ce2-eb4f-479e-8e8f-3beb257e632f" providerId="ADAL" clId="{B788C9B8-B8E4-45D3-8E44-3102D4B2648E}" dt="2025-11-18T06:56:51.502" v="2336" actId="1076"/>
          <ac:cxnSpMkLst>
            <pc:docMk/>
            <pc:sldMk cId="3933864472" sldId="262"/>
            <ac:cxnSpMk id="8" creationId="{8AC976A9-0477-C070-282E-A2C0556DBD3A}"/>
          </ac:cxnSpMkLst>
        </pc:cxnChg>
      </pc:sldChg>
      <pc:sldChg chg="addSp modSp mod modAnim">
        <pc:chgData name="Danny Young" userId="cb0f4ce2-eb4f-479e-8e8f-3beb257e632f" providerId="ADAL" clId="{B788C9B8-B8E4-45D3-8E44-3102D4B2648E}" dt="2025-11-18T06:53:05.320" v="2013" actId="20577"/>
        <pc:sldMkLst>
          <pc:docMk/>
          <pc:sldMk cId="1113937627" sldId="268"/>
        </pc:sldMkLst>
        <pc:spChg chg="add mod">
          <ac:chgData name="Danny Young" userId="cb0f4ce2-eb4f-479e-8e8f-3beb257e632f" providerId="ADAL" clId="{B788C9B8-B8E4-45D3-8E44-3102D4B2648E}" dt="2025-11-18T06:52:49.884" v="1947" actId="20577"/>
          <ac:spMkLst>
            <pc:docMk/>
            <pc:sldMk cId="1113937627" sldId="268"/>
            <ac:spMk id="2" creationId="{CFEE04A8-A473-4FB2-2AA8-85DE08180A6B}"/>
          </ac:spMkLst>
        </pc:spChg>
        <pc:spChg chg="mod">
          <ac:chgData name="Danny Young" userId="cb0f4ce2-eb4f-479e-8e8f-3beb257e632f" providerId="ADAL" clId="{B788C9B8-B8E4-45D3-8E44-3102D4B2648E}" dt="2025-11-18T06:52:23.187" v="1857" actId="14100"/>
          <ac:spMkLst>
            <pc:docMk/>
            <pc:sldMk cId="1113937627" sldId="268"/>
            <ac:spMk id="3" creationId="{DEAB1007-DECC-41C2-BC60-0593C0E167F6}"/>
          </ac:spMkLst>
        </pc:spChg>
        <pc:spChg chg="add mod">
          <ac:chgData name="Danny Young" userId="cb0f4ce2-eb4f-479e-8e8f-3beb257e632f" providerId="ADAL" clId="{B788C9B8-B8E4-45D3-8E44-3102D4B2648E}" dt="2025-11-18T06:53:05.320" v="2013" actId="20577"/>
          <ac:spMkLst>
            <pc:docMk/>
            <pc:sldMk cId="1113937627" sldId="268"/>
            <ac:spMk id="5" creationId="{A6841F0A-ECF0-851E-0701-D08FBDFD1005}"/>
          </ac:spMkLst>
        </pc:spChg>
      </pc:sldChg>
      <pc:sldChg chg="addSp modSp mod modAnim">
        <pc:chgData name="Danny Young" userId="cb0f4ce2-eb4f-479e-8e8f-3beb257e632f" providerId="ADAL" clId="{B788C9B8-B8E4-45D3-8E44-3102D4B2648E}" dt="2025-11-18T06:50:28.705" v="1745" actId="14100"/>
        <pc:sldMkLst>
          <pc:docMk/>
          <pc:sldMk cId="3869179397" sldId="269"/>
        </pc:sldMkLst>
        <pc:spChg chg="add mod">
          <ac:chgData name="Danny Young" userId="cb0f4ce2-eb4f-479e-8e8f-3beb257e632f" providerId="ADAL" clId="{B788C9B8-B8E4-45D3-8E44-3102D4B2648E}" dt="2025-11-18T06:50:28.705" v="1745" actId="14100"/>
          <ac:spMkLst>
            <pc:docMk/>
            <pc:sldMk cId="3869179397" sldId="269"/>
            <ac:spMk id="2" creationId="{A2BBB648-653F-D59B-DBD1-38C4E5FF8EFD}"/>
          </ac:spMkLst>
        </pc:spChg>
        <pc:spChg chg="mod">
          <ac:chgData name="Danny Young" userId="cb0f4ce2-eb4f-479e-8e8f-3beb257e632f" providerId="ADAL" clId="{B788C9B8-B8E4-45D3-8E44-3102D4B2648E}" dt="2025-11-18T06:49:34.925" v="1656" actId="27636"/>
          <ac:spMkLst>
            <pc:docMk/>
            <pc:sldMk cId="3869179397" sldId="269"/>
            <ac:spMk id="3" creationId="{E3C461FC-00A4-471D-86FC-BE0BFD083D8F}"/>
          </ac:spMkLst>
        </pc:spChg>
        <pc:picChg chg="mod">
          <ac:chgData name="Danny Young" userId="cb0f4ce2-eb4f-479e-8e8f-3beb257e632f" providerId="ADAL" clId="{B788C9B8-B8E4-45D3-8E44-3102D4B2648E}" dt="2025-11-18T06:47:59" v="1458" actId="1076"/>
          <ac:picMkLst>
            <pc:docMk/>
            <pc:sldMk cId="3869179397" sldId="269"/>
            <ac:picMk id="4" creationId="{BC58E72B-3B5B-4712-B59B-1BCDAFD020BB}"/>
          </ac:picMkLst>
        </pc:picChg>
      </pc:sldChg>
      <pc:sldChg chg="addSp modSp mod modAnim">
        <pc:chgData name="Danny Young" userId="cb0f4ce2-eb4f-479e-8e8f-3beb257e632f" providerId="ADAL" clId="{B788C9B8-B8E4-45D3-8E44-3102D4B2648E}" dt="2025-11-18T06:51:13.029" v="1795" actId="1076"/>
        <pc:sldMkLst>
          <pc:docMk/>
          <pc:sldMk cId="4115784061" sldId="270"/>
        </pc:sldMkLst>
        <pc:spChg chg="add mod">
          <ac:chgData name="Danny Young" userId="cb0f4ce2-eb4f-479e-8e8f-3beb257e632f" providerId="ADAL" clId="{B788C9B8-B8E4-45D3-8E44-3102D4B2648E}" dt="2025-11-18T06:51:13.029" v="1795" actId="1076"/>
          <ac:spMkLst>
            <pc:docMk/>
            <pc:sldMk cId="4115784061" sldId="270"/>
            <ac:spMk id="2" creationId="{FF306866-4A3F-90E1-8F18-7FB0F4307E22}"/>
          </ac:spMkLst>
        </pc:spChg>
        <pc:spChg chg="mod">
          <ac:chgData name="Danny Young" userId="cb0f4ce2-eb4f-479e-8e8f-3beb257e632f" providerId="ADAL" clId="{B788C9B8-B8E4-45D3-8E44-3102D4B2648E}" dt="2025-11-18T06:51:07.595" v="1793" actId="20577"/>
          <ac:spMkLst>
            <pc:docMk/>
            <pc:sldMk cId="4115784061" sldId="270"/>
            <ac:spMk id="3" creationId="{67009100-CA24-4790-91C6-05F76A8B6726}"/>
          </ac:spMkLst>
        </pc:spChg>
        <pc:picChg chg="mod">
          <ac:chgData name="Danny Young" userId="cb0f4ce2-eb4f-479e-8e8f-3beb257e632f" providerId="ADAL" clId="{B788C9B8-B8E4-45D3-8E44-3102D4B2648E}" dt="2025-11-18T06:51:10.735" v="1794" actId="1076"/>
          <ac:picMkLst>
            <pc:docMk/>
            <pc:sldMk cId="4115784061" sldId="270"/>
            <ac:picMk id="4" creationId="{4E54F51E-7C30-424D-A20C-6F51F702843D}"/>
          </ac:picMkLst>
        </pc:picChg>
      </pc:sldChg>
      <pc:sldChg chg="addSp modSp mod modAnim">
        <pc:chgData name="Danny Young" userId="cb0f4ce2-eb4f-479e-8e8f-3beb257e632f" providerId="ADAL" clId="{B788C9B8-B8E4-45D3-8E44-3102D4B2648E}" dt="2025-11-18T07:01:25.746" v="2759" actId="27636"/>
        <pc:sldMkLst>
          <pc:docMk/>
          <pc:sldMk cId="3268703093" sldId="282"/>
        </pc:sldMkLst>
        <pc:spChg chg="add mod">
          <ac:chgData name="Danny Young" userId="cb0f4ce2-eb4f-479e-8e8f-3beb257e632f" providerId="ADAL" clId="{B788C9B8-B8E4-45D3-8E44-3102D4B2648E}" dt="2025-11-18T07:01:25.746" v="2759" actId="27636"/>
          <ac:spMkLst>
            <pc:docMk/>
            <pc:sldMk cId="3268703093" sldId="282"/>
            <ac:spMk id="2" creationId="{3DEF85B1-BF6C-8289-038C-4527AA97E419}"/>
          </ac:spMkLst>
        </pc:spChg>
        <pc:spChg chg="mod">
          <ac:chgData name="Danny Young" userId="cb0f4ce2-eb4f-479e-8e8f-3beb257e632f" providerId="ADAL" clId="{B788C9B8-B8E4-45D3-8E44-3102D4B2648E}" dt="2025-11-18T07:00:32.505" v="2583" actId="20577"/>
          <ac:spMkLst>
            <pc:docMk/>
            <pc:sldMk cId="3268703093" sldId="282"/>
            <ac:spMk id="5" creationId="{2029AE42-4AE3-4E68-9632-4181E6C1B08A}"/>
          </ac:spMkLst>
        </pc:spChg>
      </pc:sldChg>
      <pc:sldChg chg="addSp modSp mod modAnim">
        <pc:chgData name="Danny Young" userId="cb0f4ce2-eb4f-479e-8e8f-3beb257e632f" providerId="ADAL" clId="{B788C9B8-B8E4-45D3-8E44-3102D4B2648E}" dt="2025-11-18T07:02:53.371" v="3015" actId="20577"/>
        <pc:sldMkLst>
          <pc:docMk/>
          <pc:sldMk cId="834334922" sldId="284"/>
        </pc:sldMkLst>
        <pc:spChg chg="add mod">
          <ac:chgData name="Danny Young" userId="cb0f4ce2-eb4f-479e-8e8f-3beb257e632f" providerId="ADAL" clId="{B788C9B8-B8E4-45D3-8E44-3102D4B2648E}" dt="2025-11-18T07:02:53.371" v="3015" actId="20577"/>
          <ac:spMkLst>
            <pc:docMk/>
            <pc:sldMk cId="834334922" sldId="284"/>
            <ac:spMk id="2" creationId="{D5AF5718-4689-13CD-A955-B69DD0EAC138}"/>
          </ac:spMkLst>
        </pc:spChg>
        <pc:spChg chg="mod">
          <ac:chgData name="Danny Young" userId="cb0f4ce2-eb4f-479e-8e8f-3beb257e632f" providerId="ADAL" clId="{B788C9B8-B8E4-45D3-8E44-3102D4B2648E}" dt="2025-11-18T07:01:46.780" v="2760" actId="14100"/>
          <ac:spMkLst>
            <pc:docMk/>
            <pc:sldMk cId="834334922" sldId="284"/>
            <ac:spMk id="5" creationId="{2E545945-C690-48BF-A42E-831016C5517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A7867-473A-481C-A092-FD9C326A5E37}" type="datetimeFigureOut">
              <a:rPr lang="en-CA" smtClean="0"/>
              <a:t>2025-11-17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569BEA-7318-42F5-AC1F-6DD85C0416ED}" type="slidenum">
              <a:rPr lang="en-CA" smtClean="0"/>
              <a:t>‹#›</a:t>
            </a:fld>
            <a:endParaRPr lang="en-CA"/>
          </a:p>
        </p:txBody>
      </p:sp>
    </p:spTree>
    <p:extLst>
      <p:ext uri="{BB962C8B-B14F-4D97-AF65-F5344CB8AC3E}">
        <p14:creationId xmlns:p14="http://schemas.microsoft.com/office/powerpoint/2010/main" val="3717287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1</a:t>
            </a:fld>
            <a:endParaRPr lang="en-CA"/>
          </a:p>
        </p:txBody>
      </p:sp>
    </p:spTree>
    <p:extLst>
      <p:ext uri="{BB962C8B-B14F-4D97-AF65-F5344CB8AC3E}">
        <p14:creationId xmlns:p14="http://schemas.microsoft.com/office/powerpoint/2010/main" val="199420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10</a:t>
            </a:fld>
            <a:endParaRPr lang="en-CA"/>
          </a:p>
        </p:txBody>
      </p:sp>
    </p:spTree>
    <p:extLst>
      <p:ext uri="{BB962C8B-B14F-4D97-AF65-F5344CB8AC3E}">
        <p14:creationId xmlns:p14="http://schemas.microsoft.com/office/powerpoint/2010/main" val="1798015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11</a:t>
            </a:fld>
            <a:endParaRPr lang="en-CA"/>
          </a:p>
        </p:txBody>
      </p:sp>
    </p:spTree>
    <p:extLst>
      <p:ext uri="{BB962C8B-B14F-4D97-AF65-F5344CB8AC3E}">
        <p14:creationId xmlns:p14="http://schemas.microsoft.com/office/powerpoint/2010/main" val="3482002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12</a:t>
            </a:fld>
            <a:endParaRPr lang="en-CA"/>
          </a:p>
        </p:txBody>
      </p:sp>
    </p:spTree>
    <p:extLst>
      <p:ext uri="{BB962C8B-B14F-4D97-AF65-F5344CB8AC3E}">
        <p14:creationId xmlns:p14="http://schemas.microsoft.com/office/powerpoint/2010/main" val="3712815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13</a:t>
            </a:fld>
            <a:endParaRPr lang="en-CA"/>
          </a:p>
        </p:txBody>
      </p:sp>
    </p:spTree>
    <p:extLst>
      <p:ext uri="{BB962C8B-B14F-4D97-AF65-F5344CB8AC3E}">
        <p14:creationId xmlns:p14="http://schemas.microsoft.com/office/powerpoint/2010/main" val="3768321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14</a:t>
            </a:fld>
            <a:endParaRPr lang="en-CA"/>
          </a:p>
        </p:txBody>
      </p:sp>
    </p:spTree>
    <p:extLst>
      <p:ext uri="{BB962C8B-B14F-4D97-AF65-F5344CB8AC3E}">
        <p14:creationId xmlns:p14="http://schemas.microsoft.com/office/powerpoint/2010/main" val="3344795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15</a:t>
            </a:fld>
            <a:endParaRPr lang="en-CA"/>
          </a:p>
        </p:txBody>
      </p:sp>
    </p:spTree>
    <p:extLst>
      <p:ext uri="{BB962C8B-B14F-4D97-AF65-F5344CB8AC3E}">
        <p14:creationId xmlns:p14="http://schemas.microsoft.com/office/powerpoint/2010/main" val="1426520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16</a:t>
            </a:fld>
            <a:endParaRPr lang="en-CA"/>
          </a:p>
        </p:txBody>
      </p:sp>
    </p:spTree>
    <p:extLst>
      <p:ext uri="{BB962C8B-B14F-4D97-AF65-F5344CB8AC3E}">
        <p14:creationId xmlns:p14="http://schemas.microsoft.com/office/powerpoint/2010/main" val="3038556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17</a:t>
            </a:fld>
            <a:endParaRPr lang="en-CA"/>
          </a:p>
        </p:txBody>
      </p:sp>
    </p:spTree>
    <p:extLst>
      <p:ext uri="{BB962C8B-B14F-4D97-AF65-F5344CB8AC3E}">
        <p14:creationId xmlns:p14="http://schemas.microsoft.com/office/powerpoint/2010/main" val="294752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18</a:t>
            </a:fld>
            <a:endParaRPr lang="en-CA"/>
          </a:p>
        </p:txBody>
      </p:sp>
    </p:spTree>
    <p:extLst>
      <p:ext uri="{BB962C8B-B14F-4D97-AF65-F5344CB8AC3E}">
        <p14:creationId xmlns:p14="http://schemas.microsoft.com/office/powerpoint/2010/main" val="3539332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19</a:t>
            </a:fld>
            <a:endParaRPr lang="en-CA"/>
          </a:p>
        </p:txBody>
      </p:sp>
    </p:spTree>
    <p:extLst>
      <p:ext uri="{BB962C8B-B14F-4D97-AF65-F5344CB8AC3E}">
        <p14:creationId xmlns:p14="http://schemas.microsoft.com/office/powerpoint/2010/main" val="398198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2</a:t>
            </a:fld>
            <a:endParaRPr lang="en-CA"/>
          </a:p>
        </p:txBody>
      </p:sp>
    </p:spTree>
    <p:extLst>
      <p:ext uri="{BB962C8B-B14F-4D97-AF65-F5344CB8AC3E}">
        <p14:creationId xmlns:p14="http://schemas.microsoft.com/office/powerpoint/2010/main" val="356653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20</a:t>
            </a:fld>
            <a:endParaRPr lang="en-CA"/>
          </a:p>
        </p:txBody>
      </p:sp>
    </p:spTree>
    <p:extLst>
      <p:ext uri="{BB962C8B-B14F-4D97-AF65-F5344CB8AC3E}">
        <p14:creationId xmlns:p14="http://schemas.microsoft.com/office/powerpoint/2010/main" val="2602019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21</a:t>
            </a:fld>
            <a:endParaRPr lang="en-CA"/>
          </a:p>
        </p:txBody>
      </p:sp>
    </p:spTree>
    <p:extLst>
      <p:ext uri="{BB962C8B-B14F-4D97-AF65-F5344CB8AC3E}">
        <p14:creationId xmlns:p14="http://schemas.microsoft.com/office/powerpoint/2010/main" val="835977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22</a:t>
            </a:fld>
            <a:endParaRPr lang="en-CA"/>
          </a:p>
        </p:txBody>
      </p:sp>
    </p:spTree>
    <p:extLst>
      <p:ext uri="{BB962C8B-B14F-4D97-AF65-F5344CB8AC3E}">
        <p14:creationId xmlns:p14="http://schemas.microsoft.com/office/powerpoint/2010/main" val="3229973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23</a:t>
            </a:fld>
            <a:endParaRPr lang="en-CA"/>
          </a:p>
        </p:txBody>
      </p:sp>
    </p:spTree>
    <p:extLst>
      <p:ext uri="{BB962C8B-B14F-4D97-AF65-F5344CB8AC3E}">
        <p14:creationId xmlns:p14="http://schemas.microsoft.com/office/powerpoint/2010/main" val="1465527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24</a:t>
            </a:fld>
            <a:endParaRPr lang="en-CA"/>
          </a:p>
        </p:txBody>
      </p:sp>
    </p:spTree>
    <p:extLst>
      <p:ext uri="{BB962C8B-B14F-4D97-AF65-F5344CB8AC3E}">
        <p14:creationId xmlns:p14="http://schemas.microsoft.com/office/powerpoint/2010/main" val="1707164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25</a:t>
            </a:fld>
            <a:endParaRPr lang="en-CA"/>
          </a:p>
        </p:txBody>
      </p:sp>
    </p:spTree>
    <p:extLst>
      <p:ext uri="{BB962C8B-B14F-4D97-AF65-F5344CB8AC3E}">
        <p14:creationId xmlns:p14="http://schemas.microsoft.com/office/powerpoint/2010/main" val="1387474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26</a:t>
            </a:fld>
            <a:endParaRPr lang="en-CA"/>
          </a:p>
        </p:txBody>
      </p:sp>
    </p:spTree>
    <p:extLst>
      <p:ext uri="{BB962C8B-B14F-4D97-AF65-F5344CB8AC3E}">
        <p14:creationId xmlns:p14="http://schemas.microsoft.com/office/powerpoint/2010/main" val="2783398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27</a:t>
            </a:fld>
            <a:endParaRPr lang="en-CA"/>
          </a:p>
        </p:txBody>
      </p:sp>
    </p:spTree>
    <p:extLst>
      <p:ext uri="{BB962C8B-B14F-4D97-AF65-F5344CB8AC3E}">
        <p14:creationId xmlns:p14="http://schemas.microsoft.com/office/powerpoint/2010/main" val="146072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28</a:t>
            </a:fld>
            <a:endParaRPr lang="en-CA"/>
          </a:p>
        </p:txBody>
      </p:sp>
    </p:spTree>
    <p:extLst>
      <p:ext uri="{BB962C8B-B14F-4D97-AF65-F5344CB8AC3E}">
        <p14:creationId xmlns:p14="http://schemas.microsoft.com/office/powerpoint/2010/main" val="1236797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29</a:t>
            </a:fld>
            <a:endParaRPr lang="en-CA"/>
          </a:p>
        </p:txBody>
      </p:sp>
    </p:spTree>
    <p:extLst>
      <p:ext uri="{BB962C8B-B14F-4D97-AF65-F5344CB8AC3E}">
        <p14:creationId xmlns:p14="http://schemas.microsoft.com/office/powerpoint/2010/main" val="1688279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3</a:t>
            </a:fld>
            <a:endParaRPr lang="en-CA"/>
          </a:p>
        </p:txBody>
      </p:sp>
    </p:spTree>
    <p:extLst>
      <p:ext uri="{BB962C8B-B14F-4D97-AF65-F5344CB8AC3E}">
        <p14:creationId xmlns:p14="http://schemas.microsoft.com/office/powerpoint/2010/main" val="4221994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30</a:t>
            </a:fld>
            <a:endParaRPr lang="en-CA"/>
          </a:p>
        </p:txBody>
      </p:sp>
    </p:spTree>
    <p:extLst>
      <p:ext uri="{BB962C8B-B14F-4D97-AF65-F5344CB8AC3E}">
        <p14:creationId xmlns:p14="http://schemas.microsoft.com/office/powerpoint/2010/main" val="1437429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31</a:t>
            </a:fld>
            <a:endParaRPr lang="en-CA"/>
          </a:p>
        </p:txBody>
      </p:sp>
    </p:spTree>
    <p:extLst>
      <p:ext uri="{BB962C8B-B14F-4D97-AF65-F5344CB8AC3E}">
        <p14:creationId xmlns:p14="http://schemas.microsoft.com/office/powerpoint/2010/main" val="2455360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32</a:t>
            </a:fld>
            <a:endParaRPr lang="en-CA"/>
          </a:p>
        </p:txBody>
      </p:sp>
    </p:spTree>
    <p:extLst>
      <p:ext uri="{BB962C8B-B14F-4D97-AF65-F5344CB8AC3E}">
        <p14:creationId xmlns:p14="http://schemas.microsoft.com/office/powerpoint/2010/main" val="1268774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33</a:t>
            </a:fld>
            <a:endParaRPr lang="en-CA"/>
          </a:p>
        </p:txBody>
      </p:sp>
    </p:spTree>
    <p:extLst>
      <p:ext uri="{BB962C8B-B14F-4D97-AF65-F5344CB8AC3E}">
        <p14:creationId xmlns:p14="http://schemas.microsoft.com/office/powerpoint/2010/main" val="16818801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34</a:t>
            </a:fld>
            <a:endParaRPr lang="en-CA"/>
          </a:p>
        </p:txBody>
      </p:sp>
    </p:spTree>
    <p:extLst>
      <p:ext uri="{BB962C8B-B14F-4D97-AF65-F5344CB8AC3E}">
        <p14:creationId xmlns:p14="http://schemas.microsoft.com/office/powerpoint/2010/main" val="22576853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35</a:t>
            </a:fld>
            <a:endParaRPr lang="en-CA"/>
          </a:p>
        </p:txBody>
      </p:sp>
    </p:spTree>
    <p:extLst>
      <p:ext uri="{BB962C8B-B14F-4D97-AF65-F5344CB8AC3E}">
        <p14:creationId xmlns:p14="http://schemas.microsoft.com/office/powerpoint/2010/main" val="10219400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36</a:t>
            </a:fld>
            <a:endParaRPr lang="en-CA"/>
          </a:p>
        </p:txBody>
      </p:sp>
    </p:spTree>
    <p:extLst>
      <p:ext uri="{BB962C8B-B14F-4D97-AF65-F5344CB8AC3E}">
        <p14:creationId xmlns:p14="http://schemas.microsoft.com/office/powerpoint/2010/main" val="2729985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4</a:t>
            </a:fld>
            <a:endParaRPr lang="en-CA"/>
          </a:p>
        </p:txBody>
      </p:sp>
    </p:spTree>
    <p:extLst>
      <p:ext uri="{BB962C8B-B14F-4D97-AF65-F5344CB8AC3E}">
        <p14:creationId xmlns:p14="http://schemas.microsoft.com/office/powerpoint/2010/main" val="46350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5</a:t>
            </a:fld>
            <a:endParaRPr lang="en-CA"/>
          </a:p>
        </p:txBody>
      </p:sp>
    </p:spTree>
    <p:extLst>
      <p:ext uri="{BB962C8B-B14F-4D97-AF65-F5344CB8AC3E}">
        <p14:creationId xmlns:p14="http://schemas.microsoft.com/office/powerpoint/2010/main" val="430577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6</a:t>
            </a:fld>
            <a:endParaRPr lang="en-CA"/>
          </a:p>
        </p:txBody>
      </p:sp>
    </p:spTree>
    <p:extLst>
      <p:ext uri="{BB962C8B-B14F-4D97-AF65-F5344CB8AC3E}">
        <p14:creationId xmlns:p14="http://schemas.microsoft.com/office/powerpoint/2010/main" val="372452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7</a:t>
            </a:fld>
            <a:endParaRPr lang="en-CA"/>
          </a:p>
        </p:txBody>
      </p:sp>
    </p:spTree>
    <p:extLst>
      <p:ext uri="{BB962C8B-B14F-4D97-AF65-F5344CB8AC3E}">
        <p14:creationId xmlns:p14="http://schemas.microsoft.com/office/powerpoint/2010/main" val="1390243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8</a:t>
            </a:fld>
            <a:endParaRPr lang="en-CA"/>
          </a:p>
        </p:txBody>
      </p:sp>
    </p:spTree>
    <p:extLst>
      <p:ext uri="{BB962C8B-B14F-4D97-AF65-F5344CB8AC3E}">
        <p14:creationId xmlns:p14="http://schemas.microsoft.com/office/powerpoint/2010/main" val="1376080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F569BEA-7318-42F5-AC1F-6DD85C0416ED}" type="slidenum">
              <a:rPr lang="en-CA" smtClean="0"/>
              <a:t>9</a:t>
            </a:fld>
            <a:endParaRPr lang="en-CA"/>
          </a:p>
        </p:txBody>
      </p:sp>
    </p:spTree>
    <p:extLst>
      <p:ext uri="{BB962C8B-B14F-4D97-AF65-F5344CB8AC3E}">
        <p14:creationId xmlns:p14="http://schemas.microsoft.com/office/powerpoint/2010/main" val="379748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86F9D-9261-4989-B29D-39FBAFAE5B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2D1F70F-FA35-42A8-8A2F-A94EB2C563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9C42BCA-5F09-40AA-BE6A-D42E21CD9509}"/>
              </a:ext>
            </a:extLst>
          </p:cNvPr>
          <p:cNvSpPr>
            <a:spLocks noGrp="1"/>
          </p:cNvSpPr>
          <p:nvPr>
            <p:ph type="dt" sz="half" idx="10"/>
          </p:nvPr>
        </p:nvSpPr>
        <p:spPr/>
        <p:txBody>
          <a:bodyPr/>
          <a:lstStyle/>
          <a:p>
            <a:fld id="{193A3E44-F113-426B-B150-ABE4BB19B267}" type="datetimeFigureOut">
              <a:rPr lang="en-CA" smtClean="0"/>
              <a:t>2025-11-17</a:t>
            </a:fld>
            <a:endParaRPr lang="en-CA"/>
          </a:p>
        </p:txBody>
      </p:sp>
      <p:sp>
        <p:nvSpPr>
          <p:cNvPr id="5" name="Footer Placeholder 4">
            <a:extLst>
              <a:ext uri="{FF2B5EF4-FFF2-40B4-BE49-F238E27FC236}">
                <a16:creationId xmlns:a16="http://schemas.microsoft.com/office/drawing/2014/main" id="{295119A8-CB66-4ADB-A0BD-D1409CED7EF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1774C42-347D-4994-82E8-E9742BF2ABDE}"/>
              </a:ext>
            </a:extLst>
          </p:cNvPr>
          <p:cNvSpPr>
            <a:spLocks noGrp="1"/>
          </p:cNvSpPr>
          <p:nvPr>
            <p:ph type="sldNum" sz="quarter" idx="12"/>
          </p:nvPr>
        </p:nvSpPr>
        <p:spPr/>
        <p:txBody>
          <a:bodyPr/>
          <a:lstStyle/>
          <a:p>
            <a:fld id="{59CB68E5-07DE-4268-BD30-E4469A5C57C9}" type="slidenum">
              <a:rPr lang="en-CA" smtClean="0"/>
              <a:t>‹#›</a:t>
            </a:fld>
            <a:endParaRPr lang="en-CA"/>
          </a:p>
        </p:txBody>
      </p:sp>
    </p:spTree>
    <p:extLst>
      <p:ext uri="{BB962C8B-B14F-4D97-AF65-F5344CB8AC3E}">
        <p14:creationId xmlns:p14="http://schemas.microsoft.com/office/powerpoint/2010/main" val="64019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E1C5B-0575-4F27-894F-31F8B75F8F7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1D3AF8C-4437-49A2-8BD2-D21B708150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F8FF74-B7F9-4C7F-9B3F-1EBCA7CC9347}"/>
              </a:ext>
            </a:extLst>
          </p:cNvPr>
          <p:cNvSpPr>
            <a:spLocks noGrp="1"/>
          </p:cNvSpPr>
          <p:nvPr>
            <p:ph type="dt" sz="half" idx="10"/>
          </p:nvPr>
        </p:nvSpPr>
        <p:spPr/>
        <p:txBody>
          <a:bodyPr/>
          <a:lstStyle/>
          <a:p>
            <a:fld id="{193A3E44-F113-426B-B150-ABE4BB19B267}" type="datetimeFigureOut">
              <a:rPr lang="en-CA" smtClean="0"/>
              <a:t>2025-11-17</a:t>
            </a:fld>
            <a:endParaRPr lang="en-CA"/>
          </a:p>
        </p:txBody>
      </p:sp>
      <p:sp>
        <p:nvSpPr>
          <p:cNvPr id="5" name="Footer Placeholder 4">
            <a:extLst>
              <a:ext uri="{FF2B5EF4-FFF2-40B4-BE49-F238E27FC236}">
                <a16:creationId xmlns:a16="http://schemas.microsoft.com/office/drawing/2014/main" id="{3BD5A147-6A2E-452C-97C5-29D77FADCA2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2FA3B84-379E-4732-B3DD-6634817281AA}"/>
              </a:ext>
            </a:extLst>
          </p:cNvPr>
          <p:cNvSpPr>
            <a:spLocks noGrp="1"/>
          </p:cNvSpPr>
          <p:nvPr>
            <p:ph type="sldNum" sz="quarter" idx="12"/>
          </p:nvPr>
        </p:nvSpPr>
        <p:spPr/>
        <p:txBody>
          <a:bodyPr/>
          <a:lstStyle/>
          <a:p>
            <a:fld id="{59CB68E5-07DE-4268-BD30-E4469A5C57C9}" type="slidenum">
              <a:rPr lang="en-CA" smtClean="0"/>
              <a:t>‹#›</a:t>
            </a:fld>
            <a:endParaRPr lang="en-CA"/>
          </a:p>
        </p:txBody>
      </p:sp>
    </p:spTree>
    <p:extLst>
      <p:ext uri="{BB962C8B-B14F-4D97-AF65-F5344CB8AC3E}">
        <p14:creationId xmlns:p14="http://schemas.microsoft.com/office/powerpoint/2010/main" val="4274040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E086C8-1BAE-4773-AED9-100DAA5682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CA488F8-EF6F-4804-85EA-B118C15A39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494807D-A3F2-49BB-AB0A-9D8EBB5A4C16}"/>
              </a:ext>
            </a:extLst>
          </p:cNvPr>
          <p:cNvSpPr>
            <a:spLocks noGrp="1"/>
          </p:cNvSpPr>
          <p:nvPr>
            <p:ph type="dt" sz="half" idx="10"/>
          </p:nvPr>
        </p:nvSpPr>
        <p:spPr/>
        <p:txBody>
          <a:bodyPr/>
          <a:lstStyle/>
          <a:p>
            <a:fld id="{193A3E44-F113-426B-B150-ABE4BB19B267}" type="datetimeFigureOut">
              <a:rPr lang="en-CA" smtClean="0"/>
              <a:t>2025-11-17</a:t>
            </a:fld>
            <a:endParaRPr lang="en-CA"/>
          </a:p>
        </p:txBody>
      </p:sp>
      <p:sp>
        <p:nvSpPr>
          <p:cNvPr id="5" name="Footer Placeholder 4">
            <a:extLst>
              <a:ext uri="{FF2B5EF4-FFF2-40B4-BE49-F238E27FC236}">
                <a16:creationId xmlns:a16="http://schemas.microsoft.com/office/drawing/2014/main" id="{9939C4AC-DBAC-4FFD-83C0-794CD96C8D6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B2F0148-3D40-44B3-894F-CC7F982BA46B}"/>
              </a:ext>
            </a:extLst>
          </p:cNvPr>
          <p:cNvSpPr>
            <a:spLocks noGrp="1"/>
          </p:cNvSpPr>
          <p:nvPr>
            <p:ph type="sldNum" sz="quarter" idx="12"/>
          </p:nvPr>
        </p:nvSpPr>
        <p:spPr/>
        <p:txBody>
          <a:bodyPr/>
          <a:lstStyle/>
          <a:p>
            <a:fld id="{59CB68E5-07DE-4268-BD30-E4469A5C57C9}" type="slidenum">
              <a:rPr lang="en-CA" smtClean="0"/>
              <a:t>‹#›</a:t>
            </a:fld>
            <a:endParaRPr lang="en-CA"/>
          </a:p>
        </p:txBody>
      </p:sp>
    </p:spTree>
    <p:extLst>
      <p:ext uri="{BB962C8B-B14F-4D97-AF65-F5344CB8AC3E}">
        <p14:creationId xmlns:p14="http://schemas.microsoft.com/office/powerpoint/2010/main" val="34740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4AE8-5E18-420D-B2C3-FC37F762526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5F92EFA-D9AE-44DB-BAB9-FE5537E721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AEC5235-9D99-4225-A796-B14642A2A948}"/>
              </a:ext>
            </a:extLst>
          </p:cNvPr>
          <p:cNvSpPr>
            <a:spLocks noGrp="1"/>
          </p:cNvSpPr>
          <p:nvPr>
            <p:ph type="dt" sz="half" idx="10"/>
          </p:nvPr>
        </p:nvSpPr>
        <p:spPr/>
        <p:txBody>
          <a:bodyPr/>
          <a:lstStyle/>
          <a:p>
            <a:fld id="{193A3E44-F113-426B-B150-ABE4BB19B267}" type="datetimeFigureOut">
              <a:rPr lang="en-CA" smtClean="0"/>
              <a:t>2025-11-17</a:t>
            </a:fld>
            <a:endParaRPr lang="en-CA"/>
          </a:p>
        </p:txBody>
      </p:sp>
      <p:sp>
        <p:nvSpPr>
          <p:cNvPr id="5" name="Footer Placeholder 4">
            <a:extLst>
              <a:ext uri="{FF2B5EF4-FFF2-40B4-BE49-F238E27FC236}">
                <a16:creationId xmlns:a16="http://schemas.microsoft.com/office/drawing/2014/main" id="{8B8925FB-D59C-4A58-A323-8891D4D3B78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1674C2A-8A94-41BB-B01E-780D46F00B34}"/>
              </a:ext>
            </a:extLst>
          </p:cNvPr>
          <p:cNvSpPr>
            <a:spLocks noGrp="1"/>
          </p:cNvSpPr>
          <p:nvPr>
            <p:ph type="sldNum" sz="quarter" idx="12"/>
          </p:nvPr>
        </p:nvSpPr>
        <p:spPr/>
        <p:txBody>
          <a:bodyPr/>
          <a:lstStyle/>
          <a:p>
            <a:fld id="{59CB68E5-07DE-4268-BD30-E4469A5C57C9}" type="slidenum">
              <a:rPr lang="en-CA" smtClean="0"/>
              <a:t>‹#›</a:t>
            </a:fld>
            <a:endParaRPr lang="en-CA"/>
          </a:p>
        </p:txBody>
      </p:sp>
    </p:spTree>
    <p:extLst>
      <p:ext uri="{BB962C8B-B14F-4D97-AF65-F5344CB8AC3E}">
        <p14:creationId xmlns:p14="http://schemas.microsoft.com/office/powerpoint/2010/main" val="162559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16587-3F0C-43B2-821F-3412EB66E4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D56C5BE-C921-4D74-8F0A-A678CA91CB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113D7D-81CC-461A-98B7-2EE159CC4BB8}"/>
              </a:ext>
            </a:extLst>
          </p:cNvPr>
          <p:cNvSpPr>
            <a:spLocks noGrp="1"/>
          </p:cNvSpPr>
          <p:nvPr>
            <p:ph type="dt" sz="half" idx="10"/>
          </p:nvPr>
        </p:nvSpPr>
        <p:spPr/>
        <p:txBody>
          <a:bodyPr/>
          <a:lstStyle/>
          <a:p>
            <a:fld id="{193A3E44-F113-426B-B150-ABE4BB19B267}" type="datetimeFigureOut">
              <a:rPr lang="en-CA" smtClean="0"/>
              <a:t>2025-11-17</a:t>
            </a:fld>
            <a:endParaRPr lang="en-CA"/>
          </a:p>
        </p:txBody>
      </p:sp>
      <p:sp>
        <p:nvSpPr>
          <p:cNvPr id="5" name="Footer Placeholder 4">
            <a:extLst>
              <a:ext uri="{FF2B5EF4-FFF2-40B4-BE49-F238E27FC236}">
                <a16:creationId xmlns:a16="http://schemas.microsoft.com/office/drawing/2014/main" id="{D5349FD1-9489-494D-A73C-F8E100DA936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00C8FB-50C0-4C58-9D77-991F7FF58900}"/>
              </a:ext>
            </a:extLst>
          </p:cNvPr>
          <p:cNvSpPr>
            <a:spLocks noGrp="1"/>
          </p:cNvSpPr>
          <p:nvPr>
            <p:ph type="sldNum" sz="quarter" idx="12"/>
          </p:nvPr>
        </p:nvSpPr>
        <p:spPr/>
        <p:txBody>
          <a:bodyPr/>
          <a:lstStyle/>
          <a:p>
            <a:fld id="{59CB68E5-07DE-4268-BD30-E4469A5C57C9}" type="slidenum">
              <a:rPr lang="en-CA" smtClean="0"/>
              <a:t>‹#›</a:t>
            </a:fld>
            <a:endParaRPr lang="en-CA"/>
          </a:p>
        </p:txBody>
      </p:sp>
    </p:spTree>
    <p:extLst>
      <p:ext uri="{BB962C8B-B14F-4D97-AF65-F5344CB8AC3E}">
        <p14:creationId xmlns:p14="http://schemas.microsoft.com/office/powerpoint/2010/main" val="398197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DB294-2C10-42C5-81FC-47C7921940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CE8CCDA-3BAD-410F-BFAC-8EBB233388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59BFF20-1188-4549-90DB-A8232D241C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454CC65D-F8B0-46B5-9108-E5035BDB57E1}"/>
              </a:ext>
            </a:extLst>
          </p:cNvPr>
          <p:cNvSpPr>
            <a:spLocks noGrp="1"/>
          </p:cNvSpPr>
          <p:nvPr>
            <p:ph type="dt" sz="half" idx="10"/>
          </p:nvPr>
        </p:nvSpPr>
        <p:spPr/>
        <p:txBody>
          <a:bodyPr/>
          <a:lstStyle/>
          <a:p>
            <a:fld id="{193A3E44-F113-426B-B150-ABE4BB19B267}" type="datetimeFigureOut">
              <a:rPr lang="en-CA" smtClean="0"/>
              <a:t>2025-11-17</a:t>
            </a:fld>
            <a:endParaRPr lang="en-CA"/>
          </a:p>
        </p:txBody>
      </p:sp>
      <p:sp>
        <p:nvSpPr>
          <p:cNvPr id="6" name="Footer Placeholder 5">
            <a:extLst>
              <a:ext uri="{FF2B5EF4-FFF2-40B4-BE49-F238E27FC236}">
                <a16:creationId xmlns:a16="http://schemas.microsoft.com/office/drawing/2014/main" id="{2BCDBEF5-6D1C-4938-B4EF-FA9002569B9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3C15BC2-D842-41F5-9054-9CFB289EEB77}"/>
              </a:ext>
            </a:extLst>
          </p:cNvPr>
          <p:cNvSpPr>
            <a:spLocks noGrp="1"/>
          </p:cNvSpPr>
          <p:nvPr>
            <p:ph type="sldNum" sz="quarter" idx="12"/>
          </p:nvPr>
        </p:nvSpPr>
        <p:spPr/>
        <p:txBody>
          <a:bodyPr/>
          <a:lstStyle/>
          <a:p>
            <a:fld id="{59CB68E5-07DE-4268-BD30-E4469A5C57C9}" type="slidenum">
              <a:rPr lang="en-CA" smtClean="0"/>
              <a:t>‹#›</a:t>
            </a:fld>
            <a:endParaRPr lang="en-CA"/>
          </a:p>
        </p:txBody>
      </p:sp>
    </p:spTree>
    <p:extLst>
      <p:ext uri="{BB962C8B-B14F-4D97-AF65-F5344CB8AC3E}">
        <p14:creationId xmlns:p14="http://schemas.microsoft.com/office/powerpoint/2010/main" val="2075324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9613C-7B4D-4FE4-BCBE-12D5B5AD1F3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342CF93-8D02-410C-8A25-AC206628C8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3BAB4E-CBA8-4009-8026-DEC5BFF195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DCCE2B3-B639-4180-8C08-C9F9B9E170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09BA3A-BF70-458A-8001-F54272B646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E44CD31-2603-4A55-9956-67F65F10E6F2}"/>
              </a:ext>
            </a:extLst>
          </p:cNvPr>
          <p:cNvSpPr>
            <a:spLocks noGrp="1"/>
          </p:cNvSpPr>
          <p:nvPr>
            <p:ph type="dt" sz="half" idx="10"/>
          </p:nvPr>
        </p:nvSpPr>
        <p:spPr/>
        <p:txBody>
          <a:bodyPr/>
          <a:lstStyle/>
          <a:p>
            <a:fld id="{193A3E44-F113-426B-B150-ABE4BB19B267}" type="datetimeFigureOut">
              <a:rPr lang="en-CA" smtClean="0"/>
              <a:t>2025-11-17</a:t>
            </a:fld>
            <a:endParaRPr lang="en-CA"/>
          </a:p>
        </p:txBody>
      </p:sp>
      <p:sp>
        <p:nvSpPr>
          <p:cNvPr id="8" name="Footer Placeholder 7">
            <a:extLst>
              <a:ext uri="{FF2B5EF4-FFF2-40B4-BE49-F238E27FC236}">
                <a16:creationId xmlns:a16="http://schemas.microsoft.com/office/drawing/2014/main" id="{1B14858A-2746-4615-8C59-B19C8750272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6F4C091-B78D-4CA8-9FBE-397542470D9B}"/>
              </a:ext>
            </a:extLst>
          </p:cNvPr>
          <p:cNvSpPr>
            <a:spLocks noGrp="1"/>
          </p:cNvSpPr>
          <p:nvPr>
            <p:ph type="sldNum" sz="quarter" idx="12"/>
          </p:nvPr>
        </p:nvSpPr>
        <p:spPr/>
        <p:txBody>
          <a:bodyPr/>
          <a:lstStyle/>
          <a:p>
            <a:fld id="{59CB68E5-07DE-4268-BD30-E4469A5C57C9}" type="slidenum">
              <a:rPr lang="en-CA" smtClean="0"/>
              <a:t>‹#›</a:t>
            </a:fld>
            <a:endParaRPr lang="en-CA"/>
          </a:p>
        </p:txBody>
      </p:sp>
    </p:spTree>
    <p:extLst>
      <p:ext uri="{BB962C8B-B14F-4D97-AF65-F5344CB8AC3E}">
        <p14:creationId xmlns:p14="http://schemas.microsoft.com/office/powerpoint/2010/main" val="20751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4ECB6-79A5-4D1B-A87D-E0C726A922B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E9DF57E-CB2D-4CCF-BF2C-D3CD1832F140}"/>
              </a:ext>
            </a:extLst>
          </p:cNvPr>
          <p:cNvSpPr>
            <a:spLocks noGrp="1"/>
          </p:cNvSpPr>
          <p:nvPr>
            <p:ph type="dt" sz="half" idx="10"/>
          </p:nvPr>
        </p:nvSpPr>
        <p:spPr/>
        <p:txBody>
          <a:bodyPr/>
          <a:lstStyle/>
          <a:p>
            <a:fld id="{193A3E44-F113-426B-B150-ABE4BB19B267}" type="datetimeFigureOut">
              <a:rPr lang="en-CA" smtClean="0"/>
              <a:t>2025-11-17</a:t>
            </a:fld>
            <a:endParaRPr lang="en-CA"/>
          </a:p>
        </p:txBody>
      </p:sp>
      <p:sp>
        <p:nvSpPr>
          <p:cNvPr id="4" name="Footer Placeholder 3">
            <a:extLst>
              <a:ext uri="{FF2B5EF4-FFF2-40B4-BE49-F238E27FC236}">
                <a16:creationId xmlns:a16="http://schemas.microsoft.com/office/drawing/2014/main" id="{5C456DA1-85DA-4BF4-899D-AA9E703F95F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6A3A54F-BE8E-4F7D-9B43-020AF687FBE1}"/>
              </a:ext>
            </a:extLst>
          </p:cNvPr>
          <p:cNvSpPr>
            <a:spLocks noGrp="1"/>
          </p:cNvSpPr>
          <p:nvPr>
            <p:ph type="sldNum" sz="quarter" idx="12"/>
          </p:nvPr>
        </p:nvSpPr>
        <p:spPr/>
        <p:txBody>
          <a:bodyPr/>
          <a:lstStyle/>
          <a:p>
            <a:fld id="{59CB68E5-07DE-4268-BD30-E4469A5C57C9}" type="slidenum">
              <a:rPr lang="en-CA" smtClean="0"/>
              <a:t>‹#›</a:t>
            </a:fld>
            <a:endParaRPr lang="en-CA"/>
          </a:p>
        </p:txBody>
      </p:sp>
    </p:spTree>
    <p:extLst>
      <p:ext uri="{BB962C8B-B14F-4D97-AF65-F5344CB8AC3E}">
        <p14:creationId xmlns:p14="http://schemas.microsoft.com/office/powerpoint/2010/main" val="166237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A8D818-9E11-4443-9E75-CAB858CEB055}"/>
              </a:ext>
            </a:extLst>
          </p:cNvPr>
          <p:cNvSpPr>
            <a:spLocks noGrp="1"/>
          </p:cNvSpPr>
          <p:nvPr>
            <p:ph type="dt" sz="half" idx="10"/>
          </p:nvPr>
        </p:nvSpPr>
        <p:spPr/>
        <p:txBody>
          <a:bodyPr/>
          <a:lstStyle/>
          <a:p>
            <a:fld id="{193A3E44-F113-426B-B150-ABE4BB19B267}" type="datetimeFigureOut">
              <a:rPr lang="en-CA" smtClean="0"/>
              <a:t>2025-11-17</a:t>
            </a:fld>
            <a:endParaRPr lang="en-CA"/>
          </a:p>
        </p:txBody>
      </p:sp>
      <p:sp>
        <p:nvSpPr>
          <p:cNvPr id="3" name="Footer Placeholder 2">
            <a:extLst>
              <a:ext uri="{FF2B5EF4-FFF2-40B4-BE49-F238E27FC236}">
                <a16:creationId xmlns:a16="http://schemas.microsoft.com/office/drawing/2014/main" id="{34B8B8A9-FA8A-4C04-BA5B-D63B75E0CD5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0BC498E-9063-4227-9DE2-70584841FBC4}"/>
              </a:ext>
            </a:extLst>
          </p:cNvPr>
          <p:cNvSpPr>
            <a:spLocks noGrp="1"/>
          </p:cNvSpPr>
          <p:nvPr>
            <p:ph type="sldNum" sz="quarter" idx="12"/>
          </p:nvPr>
        </p:nvSpPr>
        <p:spPr/>
        <p:txBody>
          <a:bodyPr/>
          <a:lstStyle/>
          <a:p>
            <a:fld id="{59CB68E5-07DE-4268-BD30-E4469A5C57C9}" type="slidenum">
              <a:rPr lang="en-CA" smtClean="0"/>
              <a:t>‹#›</a:t>
            </a:fld>
            <a:endParaRPr lang="en-CA"/>
          </a:p>
        </p:txBody>
      </p:sp>
    </p:spTree>
    <p:extLst>
      <p:ext uri="{BB962C8B-B14F-4D97-AF65-F5344CB8AC3E}">
        <p14:creationId xmlns:p14="http://schemas.microsoft.com/office/powerpoint/2010/main" val="1269584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B1E3-40A5-4030-B8E4-566BAA7603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3B21F1B-50D3-40B0-B9D5-B589CE7F72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16E8D90-3637-41E5-8F3A-96F67604D9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A5BFAB-2D8A-4F0C-9BFC-66CAC0919F91}"/>
              </a:ext>
            </a:extLst>
          </p:cNvPr>
          <p:cNvSpPr>
            <a:spLocks noGrp="1"/>
          </p:cNvSpPr>
          <p:nvPr>
            <p:ph type="dt" sz="half" idx="10"/>
          </p:nvPr>
        </p:nvSpPr>
        <p:spPr/>
        <p:txBody>
          <a:bodyPr/>
          <a:lstStyle/>
          <a:p>
            <a:fld id="{193A3E44-F113-426B-B150-ABE4BB19B267}" type="datetimeFigureOut">
              <a:rPr lang="en-CA" smtClean="0"/>
              <a:t>2025-11-17</a:t>
            </a:fld>
            <a:endParaRPr lang="en-CA"/>
          </a:p>
        </p:txBody>
      </p:sp>
      <p:sp>
        <p:nvSpPr>
          <p:cNvPr id="6" name="Footer Placeholder 5">
            <a:extLst>
              <a:ext uri="{FF2B5EF4-FFF2-40B4-BE49-F238E27FC236}">
                <a16:creationId xmlns:a16="http://schemas.microsoft.com/office/drawing/2014/main" id="{FDBC2E2F-AD8D-4B07-A7B7-1EA0CC32E55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9E475F6-019E-4D05-97CE-DCDBFBC1DFC1}"/>
              </a:ext>
            </a:extLst>
          </p:cNvPr>
          <p:cNvSpPr>
            <a:spLocks noGrp="1"/>
          </p:cNvSpPr>
          <p:nvPr>
            <p:ph type="sldNum" sz="quarter" idx="12"/>
          </p:nvPr>
        </p:nvSpPr>
        <p:spPr/>
        <p:txBody>
          <a:bodyPr/>
          <a:lstStyle/>
          <a:p>
            <a:fld id="{59CB68E5-07DE-4268-BD30-E4469A5C57C9}" type="slidenum">
              <a:rPr lang="en-CA" smtClean="0"/>
              <a:t>‹#›</a:t>
            </a:fld>
            <a:endParaRPr lang="en-CA"/>
          </a:p>
        </p:txBody>
      </p:sp>
    </p:spTree>
    <p:extLst>
      <p:ext uri="{BB962C8B-B14F-4D97-AF65-F5344CB8AC3E}">
        <p14:creationId xmlns:p14="http://schemas.microsoft.com/office/powerpoint/2010/main" val="1635493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3A7F7-AE57-4621-8176-F2FD5298D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C6E824-ED6D-4A9B-A04D-46545AC94C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D7A5BD5-016C-4AE9-929E-DF094E5B99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F6935F-7EC8-4299-A6C7-97F802ACDB13}"/>
              </a:ext>
            </a:extLst>
          </p:cNvPr>
          <p:cNvSpPr>
            <a:spLocks noGrp="1"/>
          </p:cNvSpPr>
          <p:nvPr>
            <p:ph type="dt" sz="half" idx="10"/>
          </p:nvPr>
        </p:nvSpPr>
        <p:spPr/>
        <p:txBody>
          <a:bodyPr/>
          <a:lstStyle/>
          <a:p>
            <a:fld id="{193A3E44-F113-426B-B150-ABE4BB19B267}" type="datetimeFigureOut">
              <a:rPr lang="en-CA" smtClean="0"/>
              <a:t>2025-11-17</a:t>
            </a:fld>
            <a:endParaRPr lang="en-CA"/>
          </a:p>
        </p:txBody>
      </p:sp>
      <p:sp>
        <p:nvSpPr>
          <p:cNvPr id="6" name="Footer Placeholder 5">
            <a:extLst>
              <a:ext uri="{FF2B5EF4-FFF2-40B4-BE49-F238E27FC236}">
                <a16:creationId xmlns:a16="http://schemas.microsoft.com/office/drawing/2014/main" id="{E0162CAA-C6B6-454D-A2B7-5E2EBB64C40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B297AFD-1645-45E7-BBB1-6ECF4AF4E286}"/>
              </a:ext>
            </a:extLst>
          </p:cNvPr>
          <p:cNvSpPr>
            <a:spLocks noGrp="1"/>
          </p:cNvSpPr>
          <p:nvPr>
            <p:ph type="sldNum" sz="quarter" idx="12"/>
          </p:nvPr>
        </p:nvSpPr>
        <p:spPr/>
        <p:txBody>
          <a:bodyPr/>
          <a:lstStyle/>
          <a:p>
            <a:fld id="{59CB68E5-07DE-4268-BD30-E4469A5C57C9}" type="slidenum">
              <a:rPr lang="en-CA" smtClean="0"/>
              <a:t>‹#›</a:t>
            </a:fld>
            <a:endParaRPr lang="en-CA"/>
          </a:p>
        </p:txBody>
      </p:sp>
    </p:spTree>
    <p:extLst>
      <p:ext uri="{BB962C8B-B14F-4D97-AF65-F5344CB8AC3E}">
        <p14:creationId xmlns:p14="http://schemas.microsoft.com/office/powerpoint/2010/main" val="2976313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8F22A7-26D5-4494-AF88-52D7961719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2D8500C-CA3E-4805-8B45-657C4D8ABC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417738A-305C-4FDE-9BA9-44A9FAA26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A3E44-F113-426B-B150-ABE4BB19B267}" type="datetimeFigureOut">
              <a:rPr lang="en-CA" smtClean="0"/>
              <a:t>2025-11-17</a:t>
            </a:fld>
            <a:endParaRPr lang="en-CA"/>
          </a:p>
        </p:txBody>
      </p:sp>
      <p:sp>
        <p:nvSpPr>
          <p:cNvPr id="5" name="Footer Placeholder 4">
            <a:extLst>
              <a:ext uri="{FF2B5EF4-FFF2-40B4-BE49-F238E27FC236}">
                <a16:creationId xmlns:a16="http://schemas.microsoft.com/office/drawing/2014/main" id="{6FCDE299-0456-4DF7-BAE7-D9BD6B456A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DC90D8A-ECD1-4574-BE98-A82654F3E7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B68E5-07DE-4268-BD30-E4469A5C57C9}" type="slidenum">
              <a:rPr lang="en-CA" smtClean="0"/>
              <a:t>‹#›</a:t>
            </a:fld>
            <a:endParaRPr lang="en-CA"/>
          </a:p>
        </p:txBody>
      </p:sp>
    </p:spTree>
    <p:extLst>
      <p:ext uri="{BB962C8B-B14F-4D97-AF65-F5344CB8AC3E}">
        <p14:creationId xmlns:p14="http://schemas.microsoft.com/office/powerpoint/2010/main" val="2511267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02AE-31A2-49F6-94FF-0E37D528847C}"/>
              </a:ext>
            </a:extLst>
          </p:cNvPr>
          <p:cNvSpPr>
            <a:spLocks noGrp="1"/>
          </p:cNvSpPr>
          <p:nvPr>
            <p:ph type="ctrTitle"/>
          </p:nvPr>
        </p:nvSpPr>
        <p:spPr/>
        <p:txBody>
          <a:bodyPr/>
          <a:lstStyle/>
          <a:p>
            <a:r>
              <a:rPr lang="en-CA" dirty="0"/>
              <a:t>AP Stats Ch5 Review Questions</a:t>
            </a:r>
          </a:p>
        </p:txBody>
      </p:sp>
      <p:sp>
        <p:nvSpPr>
          <p:cNvPr id="3" name="Subtitle 2">
            <a:extLst>
              <a:ext uri="{FF2B5EF4-FFF2-40B4-BE49-F238E27FC236}">
                <a16:creationId xmlns:a16="http://schemas.microsoft.com/office/drawing/2014/main" id="{6AD40CCA-B7ED-46BA-B84A-68629C85A800}"/>
              </a:ext>
            </a:extLst>
          </p:cNvPr>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1560441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988C47-B502-4B2A-A0DB-F7BF8CECCA0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4305" y="121819"/>
            <a:ext cx="10796549" cy="5210962"/>
          </a:xfrm>
          <a:prstGeom prst="rect">
            <a:avLst/>
          </a:prstGeom>
          <a:noFill/>
          <a:ln>
            <a:noFill/>
          </a:ln>
        </p:spPr>
      </p:pic>
      <p:sp>
        <p:nvSpPr>
          <p:cNvPr id="5" name="TextBox 4">
            <a:extLst>
              <a:ext uri="{FF2B5EF4-FFF2-40B4-BE49-F238E27FC236}">
                <a16:creationId xmlns:a16="http://schemas.microsoft.com/office/drawing/2014/main" id="{0849C40C-67A8-4983-835A-6B535ECF9E53}"/>
              </a:ext>
            </a:extLst>
          </p:cNvPr>
          <p:cNvSpPr txBox="1"/>
          <p:nvPr/>
        </p:nvSpPr>
        <p:spPr>
          <a:xfrm>
            <a:off x="254813" y="5332781"/>
            <a:ext cx="11682374" cy="369332"/>
          </a:xfrm>
          <a:prstGeom prst="rect">
            <a:avLst/>
          </a:prstGeom>
          <a:noFill/>
        </p:spPr>
        <p:txBody>
          <a:bodyPr wrap="square" rtlCol="0">
            <a:spAutoFit/>
          </a:bodyPr>
          <a:lstStyle/>
          <a:p>
            <a:r>
              <a:rPr lang="en-CA" dirty="0">
                <a:solidFill>
                  <a:srgbClr val="FF0000"/>
                </a:solidFill>
              </a:rPr>
              <a:t>Answer: “D”</a:t>
            </a:r>
          </a:p>
        </p:txBody>
      </p:sp>
    </p:spTree>
    <p:extLst>
      <p:ext uri="{BB962C8B-B14F-4D97-AF65-F5344CB8AC3E}">
        <p14:creationId xmlns:p14="http://schemas.microsoft.com/office/powerpoint/2010/main" val="161089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49AD17-D1B2-4D6F-81EB-62D333885B4B}"/>
              </a:ext>
            </a:extLst>
          </p:cNvPr>
          <p:cNvSpPr>
            <a:spLocks noGrp="1"/>
          </p:cNvSpPr>
          <p:nvPr>
            <p:ph idx="1"/>
          </p:nvPr>
        </p:nvSpPr>
        <p:spPr>
          <a:xfrm>
            <a:off x="226771" y="212141"/>
            <a:ext cx="11843309" cy="3569817"/>
          </a:xfrm>
        </p:spPr>
        <p:txBody>
          <a:bodyPr/>
          <a:lstStyle/>
          <a:p>
            <a:pPr marL="0" indent="0">
              <a:buNone/>
            </a:pPr>
            <a:r>
              <a:rPr lang="en-US" dirty="0"/>
              <a:t>To test the effects of a new fertilizer, 100 plots were divided in half.  Fertilizer A is randomly applied to one half, and B to the other.  This is</a:t>
            </a:r>
            <a:endParaRPr lang="en-CA" dirty="0"/>
          </a:p>
          <a:p>
            <a:pPr marL="0" indent="0">
              <a:buNone/>
            </a:pPr>
            <a:r>
              <a:rPr lang="en-US" dirty="0"/>
              <a:t>(a) 	an observational study.</a:t>
            </a:r>
            <a:endParaRPr lang="en-CA" dirty="0"/>
          </a:p>
          <a:p>
            <a:pPr marL="0" indent="0">
              <a:buNone/>
            </a:pPr>
            <a:r>
              <a:rPr lang="en-US" dirty="0"/>
              <a:t>(b) 	a matched pairs experiment.</a:t>
            </a:r>
            <a:endParaRPr lang="en-CA" dirty="0"/>
          </a:p>
          <a:p>
            <a:pPr marL="0" indent="0">
              <a:buNone/>
            </a:pPr>
            <a:r>
              <a:rPr lang="en-US" dirty="0"/>
              <a:t>(c) 	a completely randomized experiment.</a:t>
            </a:r>
            <a:endParaRPr lang="en-CA" dirty="0"/>
          </a:p>
          <a:p>
            <a:pPr marL="0" indent="0">
              <a:buNone/>
            </a:pPr>
            <a:r>
              <a:rPr lang="en-US" dirty="0"/>
              <a:t>(d) 	a block design</a:t>
            </a:r>
            <a:endParaRPr lang="en-CA" dirty="0"/>
          </a:p>
        </p:txBody>
      </p:sp>
      <p:sp>
        <p:nvSpPr>
          <p:cNvPr id="4" name="TextBox 3">
            <a:extLst>
              <a:ext uri="{FF2B5EF4-FFF2-40B4-BE49-F238E27FC236}">
                <a16:creationId xmlns:a16="http://schemas.microsoft.com/office/drawing/2014/main" id="{6E6FBFD1-AD13-4925-9CF4-5C659D3C6021}"/>
              </a:ext>
            </a:extLst>
          </p:cNvPr>
          <p:cNvSpPr txBox="1"/>
          <p:nvPr/>
        </p:nvSpPr>
        <p:spPr>
          <a:xfrm>
            <a:off x="121919" y="3525927"/>
            <a:ext cx="11370260" cy="923330"/>
          </a:xfrm>
          <a:prstGeom prst="rect">
            <a:avLst/>
          </a:prstGeom>
          <a:noFill/>
        </p:spPr>
        <p:txBody>
          <a:bodyPr wrap="square" rtlCol="0">
            <a:spAutoFit/>
          </a:bodyPr>
          <a:lstStyle/>
          <a:p>
            <a:r>
              <a:rPr lang="en-CA" dirty="0">
                <a:solidFill>
                  <a:srgbClr val="FF0000"/>
                </a:solidFill>
              </a:rPr>
              <a:t>Answer: “D”, definition of block design:  </a:t>
            </a:r>
            <a:r>
              <a:rPr lang="en-CA" dirty="0"/>
              <a:t>Randomized </a:t>
            </a:r>
            <a:r>
              <a:rPr lang="en-CA" b="1" dirty="0"/>
              <a:t>Block Design</a:t>
            </a:r>
            <a:r>
              <a:rPr lang="en-CA" dirty="0"/>
              <a:t>. With a randomized </a:t>
            </a:r>
            <a:r>
              <a:rPr lang="en-CA" b="1" dirty="0"/>
              <a:t>block design</a:t>
            </a:r>
            <a:r>
              <a:rPr lang="en-CA" dirty="0"/>
              <a:t>, the experimenter divides subjects into subgroups called blocks, such that the variability within blocks is less than the variability between blocks. Then, subjects within each </a:t>
            </a:r>
            <a:r>
              <a:rPr lang="en-CA" b="1" dirty="0"/>
              <a:t>block</a:t>
            </a:r>
            <a:r>
              <a:rPr lang="en-CA" dirty="0"/>
              <a:t> are randomly assigned to treatment conditions.</a:t>
            </a:r>
            <a:r>
              <a:rPr lang="en-CA" dirty="0">
                <a:solidFill>
                  <a:srgbClr val="FF0000"/>
                </a:solidFill>
              </a:rPr>
              <a:t>: </a:t>
            </a:r>
          </a:p>
        </p:txBody>
      </p:sp>
    </p:spTree>
    <p:extLst>
      <p:ext uri="{BB962C8B-B14F-4D97-AF65-F5344CB8AC3E}">
        <p14:creationId xmlns:p14="http://schemas.microsoft.com/office/powerpoint/2010/main" val="226896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49F45C-4B41-4CAD-BF5F-0202784E5EAD}"/>
              </a:ext>
            </a:extLst>
          </p:cNvPr>
          <p:cNvSpPr>
            <a:spLocks noGrp="1"/>
          </p:cNvSpPr>
          <p:nvPr>
            <p:ph idx="1"/>
          </p:nvPr>
        </p:nvSpPr>
        <p:spPr>
          <a:xfrm>
            <a:off x="309716" y="176981"/>
            <a:ext cx="11739716" cy="2101645"/>
          </a:xfrm>
        </p:spPr>
        <p:txBody>
          <a:bodyPr>
            <a:normAutofit/>
          </a:bodyPr>
          <a:lstStyle/>
          <a:p>
            <a:pPr marL="0" indent="0">
              <a:buNone/>
            </a:pPr>
            <a:r>
              <a:rPr lang="en-CA" sz="2400" dirty="0"/>
              <a:t>A biology teacher gives each of the 30 students in her class a pretest to assess their knowledge on fish anatomy.  The teacher wants to compare the effectiveness of an instructional program in which students physically dissect fish vs the effectiveness of a different program where students use a computer simulation to dissect a fish.  After completing one of the two programs, students will be given a test to assess their knowledge of fish anatomy.  The teacher will then analyze the changes and differences in test scores. </a:t>
            </a:r>
          </a:p>
        </p:txBody>
      </p:sp>
      <p:sp>
        <p:nvSpPr>
          <p:cNvPr id="4" name="Content Placeholder 2">
            <a:extLst>
              <a:ext uri="{FF2B5EF4-FFF2-40B4-BE49-F238E27FC236}">
                <a16:creationId xmlns:a16="http://schemas.microsoft.com/office/drawing/2014/main" id="{3BDBA326-293C-4302-8E9A-6795E82FCA29}"/>
              </a:ext>
            </a:extLst>
          </p:cNvPr>
          <p:cNvSpPr txBox="1">
            <a:spLocks/>
          </p:cNvSpPr>
          <p:nvPr/>
        </p:nvSpPr>
        <p:spPr>
          <a:xfrm>
            <a:off x="184355" y="2354826"/>
            <a:ext cx="11739716" cy="9094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a) Describe a method for assigning the 30 students to two groups of equal size that allows for a statistically valid comparison of the two instructional programs:</a:t>
            </a:r>
          </a:p>
        </p:txBody>
      </p:sp>
      <p:sp>
        <p:nvSpPr>
          <p:cNvPr id="5" name="TextBox 4">
            <a:extLst>
              <a:ext uri="{FF2B5EF4-FFF2-40B4-BE49-F238E27FC236}">
                <a16:creationId xmlns:a16="http://schemas.microsoft.com/office/drawing/2014/main" id="{E9C7BE39-3881-4B11-A23C-412B2677FF8C}"/>
              </a:ext>
            </a:extLst>
          </p:cNvPr>
          <p:cNvSpPr txBox="1"/>
          <p:nvPr/>
        </p:nvSpPr>
        <p:spPr>
          <a:xfrm>
            <a:off x="184355" y="3340510"/>
            <a:ext cx="11312013" cy="646331"/>
          </a:xfrm>
          <a:prstGeom prst="rect">
            <a:avLst/>
          </a:prstGeom>
          <a:noFill/>
        </p:spPr>
        <p:txBody>
          <a:bodyPr wrap="square" rtlCol="0">
            <a:spAutoFit/>
          </a:bodyPr>
          <a:lstStyle/>
          <a:p>
            <a:r>
              <a:rPr lang="en-CA" dirty="0">
                <a:solidFill>
                  <a:srgbClr val="FF0000"/>
                </a:solidFill>
              </a:rPr>
              <a:t>When answering this question, there are two </a:t>
            </a:r>
            <a:r>
              <a:rPr lang="en-CA" dirty="0" err="1">
                <a:solidFill>
                  <a:srgbClr val="FF0000"/>
                </a:solidFill>
              </a:rPr>
              <a:t>criterias</a:t>
            </a:r>
            <a:r>
              <a:rPr lang="en-CA" dirty="0">
                <a:solidFill>
                  <a:srgbClr val="FF0000"/>
                </a:solidFill>
              </a:rPr>
              <a:t> that must be addressed:</a:t>
            </a:r>
          </a:p>
          <a:p>
            <a:r>
              <a:rPr lang="en-CA" dirty="0">
                <a:solidFill>
                  <a:srgbClr val="FF0000"/>
                </a:solidFill>
              </a:rPr>
              <a:t>1. A proper method of randomization is described 	2. Name the treatment and assign it to the groups </a:t>
            </a:r>
          </a:p>
        </p:txBody>
      </p:sp>
      <p:sp>
        <p:nvSpPr>
          <p:cNvPr id="6" name="TextBox 5">
            <a:extLst>
              <a:ext uri="{FF2B5EF4-FFF2-40B4-BE49-F238E27FC236}">
                <a16:creationId xmlns:a16="http://schemas.microsoft.com/office/drawing/2014/main" id="{98A8B5E0-AA2F-4DE1-A327-89D500796951}"/>
              </a:ext>
            </a:extLst>
          </p:cNvPr>
          <p:cNvSpPr txBox="1"/>
          <p:nvPr/>
        </p:nvSpPr>
        <p:spPr>
          <a:xfrm>
            <a:off x="181899" y="4001728"/>
            <a:ext cx="11312013" cy="923330"/>
          </a:xfrm>
          <a:prstGeom prst="rect">
            <a:avLst/>
          </a:prstGeom>
          <a:noFill/>
        </p:spPr>
        <p:txBody>
          <a:bodyPr wrap="square" rtlCol="0">
            <a:spAutoFit/>
          </a:bodyPr>
          <a:lstStyle/>
          <a:p>
            <a:r>
              <a:rPr lang="en-CA" dirty="0">
                <a:solidFill>
                  <a:srgbClr val="FF0000"/>
                </a:solidFill>
              </a:rPr>
              <a:t>How to select the 2 groups: </a:t>
            </a:r>
          </a:p>
          <a:p>
            <a:r>
              <a:rPr lang="en-CA" dirty="0">
                <a:solidFill>
                  <a:srgbClr val="FF0000"/>
                </a:solidFill>
              </a:rPr>
              <a:t>1. Completely randomized – everyone gets an unique random (two digit) number generated by calculator, software, or table.  Top 15 goes to group 1 and bottom 15 goes to group 2. </a:t>
            </a:r>
          </a:p>
        </p:txBody>
      </p:sp>
      <p:sp>
        <p:nvSpPr>
          <p:cNvPr id="7" name="TextBox 6">
            <a:extLst>
              <a:ext uri="{FF2B5EF4-FFF2-40B4-BE49-F238E27FC236}">
                <a16:creationId xmlns:a16="http://schemas.microsoft.com/office/drawing/2014/main" id="{45EF721F-4FF6-4BC5-944A-97BD2B686620}"/>
              </a:ext>
            </a:extLst>
          </p:cNvPr>
          <p:cNvSpPr txBox="1"/>
          <p:nvPr/>
        </p:nvSpPr>
        <p:spPr>
          <a:xfrm>
            <a:off x="179443" y="4810429"/>
            <a:ext cx="11312013" cy="923330"/>
          </a:xfrm>
          <a:prstGeom prst="rect">
            <a:avLst/>
          </a:prstGeom>
          <a:noFill/>
        </p:spPr>
        <p:txBody>
          <a:bodyPr wrap="square" rtlCol="0">
            <a:spAutoFit/>
          </a:bodyPr>
          <a:lstStyle/>
          <a:p>
            <a:r>
              <a:rPr lang="en-CA" dirty="0">
                <a:solidFill>
                  <a:srgbClr val="FF0000"/>
                </a:solidFill>
              </a:rPr>
              <a:t>2. Randomized blocking: - students will be paired based on pre-test scores, lowest two together, then next two lowest and so on.  Students in each group will be given a random number by calculator or software.  Lower number goes to group 1 and higher number goes to group 2.</a:t>
            </a:r>
          </a:p>
        </p:txBody>
      </p:sp>
      <p:sp>
        <p:nvSpPr>
          <p:cNvPr id="8" name="TextBox 7">
            <a:extLst>
              <a:ext uri="{FF2B5EF4-FFF2-40B4-BE49-F238E27FC236}">
                <a16:creationId xmlns:a16="http://schemas.microsoft.com/office/drawing/2014/main" id="{D52CC7B2-D269-4FAA-8569-F131F26F3D53}"/>
              </a:ext>
            </a:extLst>
          </p:cNvPr>
          <p:cNvSpPr txBox="1"/>
          <p:nvPr/>
        </p:nvSpPr>
        <p:spPr>
          <a:xfrm>
            <a:off x="176987" y="5663374"/>
            <a:ext cx="11312013" cy="369332"/>
          </a:xfrm>
          <a:prstGeom prst="rect">
            <a:avLst/>
          </a:prstGeom>
          <a:noFill/>
        </p:spPr>
        <p:txBody>
          <a:bodyPr wrap="square" rtlCol="0">
            <a:spAutoFit/>
          </a:bodyPr>
          <a:lstStyle/>
          <a:p>
            <a:r>
              <a:rPr lang="en-CA" dirty="0">
                <a:solidFill>
                  <a:srgbClr val="FF0000"/>
                </a:solidFill>
              </a:rPr>
              <a:t>Describe the treatment:</a:t>
            </a:r>
          </a:p>
        </p:txBody>
      </p:sp>
      <p:sp>
        <p:nvSpPr>
          <p:cNvPr id="9" name="TextBox 8">
            <a:extLst>
              <a:ext uri="{FF2B5EF4-FFF2-40B4-BE49-F238E27FC236}">
                <a16:creationId xmlns:a16="http://schemas.microsoft.com/office/drawing/2014/main" id="{03CF6FBF-4201-4F0B-8912-F3F2AD6BF3DD}"/>
              </a:ext>
            </a:extLst>
          </p:cNvPr>
          <p:cNvSpPr txBox="1"/>
          <p:nvPr/>
        </p:nvSpPr>
        <p:spPr>
          <a:xfrm>
            <a:off x="174531" y="5911638"/>
            <a:ext cx="11312013" cy="369332"/>
          </a:xfrm>
          <a:prstGeom prst="rect">
            <a:avLst/>
          </a:prstGeom>
          <a:noFill/>
        </p:spPr>
        <p:txBody>
          <a:bodyPr wrap="square" rtlCol="0">
            <a:spAutoFit/>
          </a:bodyPr>
          <a:lstStyle/>
          <a:p>
            <a:r>
              <a:rPr lang="en-CA" dirty="0">
                <a:solidFill>
                  <a:srgbClr val="FF0000"/>
                </a:solidFill>
              </a:rPr>
              <a:t>Group 1 will receive the instructional program that requires hands-on dissection of fish.</a:t>
            </a:r>
          </a:p>
        </p:txBody>
      </p:sp>
      <p:sp>
        <p:nvSpPr>
          <p:cNvPr id="10" name="TextBox 9">
            <a:extLst>
              <a:ext uri="{FF2B5EF4-FFF2-40B4-BE49-F238E27FC236}">
                <a16:creationId xmlns:a16="http://schemas.microsoft.com/office/drawing/2014/main" id="{65F6472E-FD81-4AA2-B9BE-5F3452C36135}"/>
              </a:ext>
            </a:extLst>
          </p:cNvPr>
          <p:cNvSpPr txBox="1"/>
          <p:nvPr/>
        </p:nvSpPr>
        <p:spPr>
          <a:xfrm>
            <a:off x="172075" y="6174650"/>
            <a:ext cx="11312013" cy="369332"/>
          </a:xfrm>
          <a:prstGeom prst="rect">
            <a:avLst/>
          </a:prstGeom>
          <a:noFill/>
        </p:spPr>
        <p:txBody>
          <a:bodyPr wrap="square" rtlCol="0">
            <a:spAutoFit/>
          </a:bodyPr>
          <a:lstStyle/>
          <a:p>
            <a:r>
              <a:rPr lang="en-CA" dirty="0">
                <a:solidFill>
                  <a:srgbClr val="FF0000"/>
                </a:solidFill>
              </a:rPr>
              <a:t>Group 2 will receive the instructional program that uses computer simulation on dissection of fish</a:t>
            </a:r>
          </a:p>
        </p:txBody>
      </p:sp>
    </p:spTree>
    <p:extLst>
      <p:ext uri="{BB962C8B-B14F-4D97-AF65-F5344CB8AC3E}">
        <p14:creationId xmlns:p14="http://schemas.microsoft.com/office/powerpoint/2010/main" val="367665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B929D4-C67E-4B41-AE81-1FCFA7B9A3CB}"/>
              </a:ext>
            </a:extLst>
          </p:cNvPr>
          <p:cNvSpPr>
            <a:spLocks noGrp="1"/>
          </p:cNvSpPr>
          <p:nvPr>
            <p:ph idx="1"/>
          </p:nvPr>
        </p:nvSpPr>
        <p:spPr>
          <a:xfrm>
            <a:off x="265471" y="221226"/>
            <a:ext cx="11791335" cy="1784555"/>
          </a:xfrm>
        </p:spPr>
        <p:txBody>
          <a:bodyPr>
            <a:normAutofit/>
          </a:bodyPr>
          <a:lstStyle/>
          <a:p>
            <a:pPr marL="0" indent="0">
              <a:buNone/>
            </a:pPr>
            <a:r>
              <a:rPr lang="en-CA" sz="2400" dirty="0"/>
              <a:t>Suppose the teacher decided to allow students in the class to select which instructional program on fish anatomy they prefer to take (hands on  vs computer). 11 chose hands-on and 13 chose computer simulation.   How might the self-selection process jeopardize a statistically valid comparison of the changes in test scores (scores on post test minus pre-test) for the two instructional programs?  Provide a specific example to support your answer: </a:t>
            </a:r>
          </a:p>
        </p:txBody>
      </p:sp>
      <p:sp>
        <p:nvSpPr>
          <p:cNvPr id="4" name="TextBox 3">
            <a:extLst>
              <a:ext uri="{FF2B5EF4-FFF2-40B4-BE49-F238E27FC236}">
                <a16:creationId xmlns:a16="http://schemas.microsoft.com/office/drawing/2014/main" id="{4EA6F8B7-3618-4A56-817C-85CECBD82241}"/>
              </a:ext>
            </a:extLst>
          </p:cNvPr>
          <p:cNvSpPr txBox="1"/>
          <p:nvPr/>
        </p:nvSpPr>
        <p:spPr>
          <a:xfrm>
            <a:off x="135194" y="2005781"/>
            <a:ext cx="11312013" cy="369332"/>
          </a:xfrm>
          <a:prstGeom prst="rect">
            <a:avLst/>
          </a:prstGeom>
          <a:noFill/>
        </p:spPr>
        <p:txBody>
          <a:bodyPr wrap="square" rtlCol="0">
            <a:spAutoFit/>
          </a:bodyPr>
          <a:lstStyle/>
          <a:p>
            <a:r>
              <a:rPr lang="en-CA" dirty="0">
                <a:solidFill>
                  <a:srgbClr val="FF0000"/>
                </a:solidFill>
              </a:rPr>
              <a:t>What are we looking for in your example?  </a:t>
            </a:r>
          </a:p>
        </p:txBody>
      </p:sp>
      <p:sp>
        <p:nvSpPr>
          <p:cNvPr id="5" name="TextBox 4">
            <a:extLst>
              <a:ext uri="{FF2B5EF4-FFF2-40B4-BE49-F238E27FC236}">
                <a16:creationId xmlns:a16="http://schemas.microsoft.com/office/drawing/2014/main" id="{EAFD99D9-86D5-4C7A-BBE8-226A9FFDD638}"/>
              </a:ext>
            </a:extLst>
          </p:cNvPr>
          <p:cNvSpPr txBox="1"/>
          <p:nvPr/>
        </p:nvSpPr>
        <p:spPr>
          <a:xfrm>
            <a:off x="135194" y="2375113"/>
            <a:ext cx="11312013" cy="369332"/>
          </a:xfrm>
          <a:prstGeom prst="rect">
            <a:avLst/>
          </a:prstGeom>
          <a:noFill/>
        </p:spPr>
        <p:txBody>
          <a:bodyPr wrap="square" rtlCol="0">
            <a:spAutoFit/>
          </a:bodyPr>
          <a:lstStyle/>
          <a:p>
            <a:r>
              <a:rPr lang="en-CA" dirty="0">
                <a:solidFill>
                  <a:srgbClr val="FF0000"/>
                </a:solidFill>
              </a:rPr>
              <a:t>1. Give a reasonable characteristic of the self selected students in the study</a:t>
            </a:r>
          </a:p>
        </p:txBody>
      </p:sp>
      <p:sp>
        <p:nvSpPr>
          <p:cNvPr id="6" name="TextBox 5">
            <a:extLst>
              <a:ext uri="{FF2B5EF4-FFF2-40B4-BE49-F238E27FC236}">
                <a16:creationId xmlns:a16="http://schemas.microsoft.com/office/drawing/2014/main" id="{3797D85E-436A-420C-8DBD-75C6964B7C47}"/>
              </a:ext>
            </a:extLst>
          </p:cNvPr>
          <p:cNvSpPr txBox="1"/>
          <p:nvPr/>
        </p:nvSpPr>
        <p:spPr>
          <a:xfrm>
            <a:off x="135193" y="2744445"/>
            <a:ext cx="11312013" cy="646331"/>
          </a:xfrm>
          <a:prstGeom prst="rect">
            <a:avLst/>
          </a:prstGeom>
          <a:noFill/>
        </p:spPr>
        <p:txBody>
          <a:bodyPr wrap="square" rtlCol="0">
            <a:spAutoFit/>
          </a:bodyPr>
          <a:lstStyle/>
          <a:p>
            <a:r>
              <a:rPr lang="en-CA" dirty="0">
                <a:solidFill>
                  <a:srgbClr val="FF0000"/>
                </a:solidFill>
              </a:rPr>
              <a:t>2. Explains how this characteristic could be “associated” with changes in the differences between “pre” and “post” test scores</a:t>
            </a:r>
          </a:p>
        </p:txBody>
      </p:sp>
      <p:sp>
        <p:nvSpPr>
          <p:cNvPr id="7" name="TextBox 6">
            <a:extLst>
              <a:ext uri="{FF2B5EF4-FFF2-40B4-BE49-F238E27FC236}">
                <a16:creationId xmlns:a16="http://schemas.microsoft.com/office/drawing/2014/main" id="{9C11892B-56D6-4459-95EF-B37CFBE02846}"/>
              </a:ext>
            </a:extLst>
          </p:cNvPr>
          <p:cNvSpPr txBox="1"/>
          <p:nvPr/>
        </p:nvSpPr>
        <p:spPr>
          <a:xfrm>
            <a:off x="162234" y="3346671"/>
            <a:ext cx="11312013" cy="369332"/>
          </a:xfrm>
          <a:prstGeom prst="rect">
            <a:avLst/>
          </a:prstGeom>
          <a:noFill/>
        </p:spPr>
        <p:txBody>
          <a:bodyPr wrap="square" rtlCol="0">
            <a:spAutoFit/>
          </a:bodyPr>
          <a:lstStyle/>
          <a:p>
            <a:r>
              <a:rPr lang="en-CA" dirty="0">
                <a:solidFill>
                  <a:srgbClr val="FF0000"/>
                </a:solidFill>
              </a:rPr>
              <a:t>If this characteristic does not provide a strong association to changes in test scores, marks will be deducted.  </a:t>
            </a:r>
          </a:p>
        </p:txBody>
      </p:sp>
      <p:sp>
        <p:nvSpPr>
          <p:cNvPr id="8" name="TextBox 7">
            <a:extLst>
              <a:ext uri="{FF2B5EF4-FFF2-40B4-BE49-F238E27FC236}">
                <a16:creationId xmlns:a16="http://schemas.microsoft.com/office/drawing/2014/main" id="{A3610405-69C2-4131-A30B-BD0FFBE1CC1D}"/>
              </a:ext>
            </a:extLst>
          </p:cNvPr>
          <p:cNvSpPr txBox="1"/>
          <p:nvPr/>
        </p:nvSpPr>
        <p:spPr>
          <a:xfrm>
            <a:off x="189275" y="3838285"/>
            <a:ext cx="11312013" cy="923330"/>
          </a:xfrm>
          <a:prstGeom prst="rect">
            <a:avLst/>
          </a:prstGeom>
          <a:noFill/>
        </p:spPr>
        <p:txBody>
          <a:bodyPr wrap="square" rtlCol="0">
            <a:spAutoFit/>
          </a:bodyPr>
          <a:lstStyle/>
          <a:p>
            <a:r>
              <a:rPr lang="en-CA" dirty="0">
                <a:solidFill>
                  <a:srgbClr val="FF0000"/>
                </a:solidFill>
              </a:rPr>
              <a:t>Answer:  BY not randomizing and allowing students to self select, there is a potential for changes to occur in the difference between pretest and post test scores for a particular group.  These changes can be due to characteristics of students that choose a particular instructional method, rather than the instruction itself.  </a:t>
            </a:r>
          </a:p>
        </p:txBody>
      </p:sp>
      <p:sp>
        <p:nvSpPr>
          <p:cNvPr id="9" name="TextBox 8">
            <a:extLst>
              <a:ext uri="{FF2B5EF4-FFF2-40B4-BE49-F238E27FC236}">
                <a16:creationId xmlns:a16="http://schemas.microsoft.com/office/drawing/2014/main" id="{CBC40ECA-B008-463D-B3A6-1B2BC6EEC0C3}"/>
              </a:ext>
            </a:extLst>
          </p:cNvPr>
          <p:cNvSpPr txBox="1"/>
          <p:nvPr/>
        </p:nvSpPr>
        <p:spPr>
          <a:xfrm>
            <a:off x="172071" y="4735480"/>
            <a:ext cx="11312013" cy="923330"/>
          </a:xfrm>
          <a:prstGeom prst="rect">
            <a:avLst/>
          </a:prstGeom>
          <a:noFill/>
        </p:spPr>
        <p:txBody>
          <a:bodyPr wrap="square" rtlCol="0">
            <a:spAutoFit/>
          </a:bodyPr>
          <a:lstStyle/>
          <a:p>
            <a:r>
              <a:rPr lang="en-CA" dirty="0">
                <a:solidFill>
                  <a:srgbClr val="FF0000"/>
                </a:solidFill>
              </a:rPr>
              <a:t>Students who already know a lot about fish may score very high on both test and thus see very little improvement in both test scores.  These students may have already dissected fish before  and choose the computer simulation.  So, the little change in </a:t>
            </a:r>
            <a:r>
              <a:rPr lang="en-CA" dirty="0" err="1">
                <a:solidFill>
                  <a:srgbClr val="FF0000"/>
                </a:solidFill>
              </a:rPr>
              <a:t>tets</a:t>
            </a:r>
            <a:r>
              <a:rPr lang="en-CA" dirty="0">
                <a:solidFill>
                  <a:srgbClr val="FF0000"/>
                </a:solidFill>
              </a:rPr>
              <a:t> scores can be attributed to students already knowing a lot about fish.  </a:t>
            </a:r>
          </a:p>
        </p:txBody>
      </p:sp>
      <p:sp>
        <p:nvSpPr>
          <p:cNvPr id="10" name="TextBox 9">
            <a:extLst>
              <a:ext uri="{FF2B5EF4-FFF2-40B4-BE49-F238E27FC236}">
                <a16:creationId xmlns:a16="http://schemas.microsoft.com/office/drawing/2014/main" id="{F49D6D85-129F-4A40-A174-1EE506370057}"/>
              </a:ext>
            </a:extLst>
          </p:cNvPr>
          <p:cNvSpPr txBox="1"/>
          <p:nvPr/>
        </p:nvSpPr>
        <p:spPr>
          <a:xfrm>
            <a:off x="154867" y="5647423"/>
            <a:ext cx="11312013" cy="646331"/>
          </a:xfrm>
          <a:prstGeom prst="rect">
            <a:avLst/>
          </a:prstGeom>
          <a:noFill/>
        </p:spPr>
        <p:txBody>
          <a:bodyPr wrap="square" rtlCol="0">
            <a:spAutoFit/>
          </a:bodyPr>
          <a:lstStyle/>
          <a:p>
            <a:r>
              <a:rPr lang="en-CA" dirty="0">
                <a:solidFill>
                  <a:srgbClr val="FF0000"/>
                </a:solidFill>
              </a:rPr>
              <a:t>Students selecting the hands-on instructional method may have less prior knowledge and thus showing a greater improvement in test scores.</a:t>
            </a:r>
          </a:p>
        </p:txBody>
      </p:sp>
    </p:spTree>
    <p:extLst>
      <p:ext uri="{BB962C8B-B14F-4D97-AF65-F5344CB8AC3E}">
        <p14:creationId xmlns:p14="http://schemas.microsoft.com/office/powerpoint/2010/main" val="224798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95B5B0-448B-4FA1-B7B7-8637EACEFD6A}"/>
              </a:ext>
            </a:extLst>
          </p:cNvPr>
          <p:cNvSpPr>
            <a:spLocks noGrp="1"/>
          </p:cNvSpPr>
          <p:nvPr>
            <p:ph idx="1"/>
          </p:nvPr>
        </p:nvSpPr>
        <p:spPr>
          <a:xfrm>
            <a:off x="250722" y="169606"/>
            <a:ext cx="11879825" cy="2263878"/>
          </a:xfrm>
        </p:spPr>
        <p:txBody>
          <a:bodyPr>
            <a:normAutofit/>
          </a:bodyPr>
          <a:lstStyle/>
          <a:p>
            <a:pPr marL="0" indent="0">
              <a:buNone/>
            </a:pPr>
            <a:r>
              <a:rPr lang="en-CA" sz="2500" dirty="0"/>
              <a:t>A biologist studying the effects of growth enhancing nutrients and different salt levels in water on the growth of oysters.  The biologist uses a large supply of “</a:t>
            </a:r>
            <a:r>
              <a:rPr lang="en-CA" sz="2500" dirty="0" err="1"/>
              <a:t>bluepoint</a:t>
            </a:r>
            <a:r>
              <a:rPr lang="en-CA" sz="2500" dirty="0"/>
              <a:t>” oysters.  The experiment is to be conducted in a lab where 20 “</a:t>
            </a:r>
            <a:r>
              <a:rPr lang="en-CA" sz="2500" dirty="0" err="1"/>
              <a:t>bluepoint</a:t>
            </a:r>
            <a:r>
              <a:rPr lang="en-CA" sz="2500" dirty="0"/>
              <a:t>” oysters are placed randomly into each of 12  similar tanks in a controlled environment.  The biologist plans to use  different growth-enhancing nutrients (A,B,C) and two different salt levels (Low vs high)</a:t>
            </a:r>
          </a:p>
        </p:txBody>
      </p:sp>
      <p:sp>
        <p:nvSpPr>
          <p:cNvPr id="4" name="Content Placeholder 2">
            <a:extLst>
              <a:ext uri="{FF2B5EF4-FFF2-40B4-BE49-F238E27FC236}">
                <a16:creationId xmlns:a16="http://schemas.microsoft.com/office/drawing/2014/main" id="{D06B3492-F39C-4BFF-A0A2-30576405BE81}"/>
              </a:ext>
            </a:extLst>
          </p:cNvPr>
          <p:cNvSpPr txBox="1">
            <a:spLocks/>
          </p:cNvSpPr>
          <p:nvPr/>
        </p:nvSpPr>
        <p:spPr>
          <a:xfrm>
            <a:off x="299883" y="2549012"/>
            <a:ext cx="11879825" cy="3704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500" dirty="0"/>
              <a:t>a) List the treatments used in this experiment:</a:t>
            </a:r>
          </a:p>
          <a:p>
            <a:pPr marL="0" indent="0">
              <a:buFont typeface="Arial" panose="020B0604020202020204" pitchFamily="34" charset="0"/>
              <a:buNone/>
            </a:pPr>
            <a:r>
              <a:rPr lang="en-CA" sz="2500" dirty="0"/>
              <a:t>b) Design a completely randomized design that will allow the biologist to compare the shrimp’s growth after 3 weeks</a:t>
            </a:r>
            <a:br>
              <a:rPr lang="en-CA" sz="2500" dirty="0"/>
            </a:br>
            <a:endParaRPr lang="en-CA" sz="2500" dirty="0"/>
          </a:p>
          <a:p>
            <a:pPr marL="0" indent="0">
              <a:buFont typeface="Arial" panose="020B0604020202020204" pitchFamily="34" charset="0"/>
              <a:buNone/>
            </a:pPr>
            <a:r>
              <a:rPr lang="en-CA" sz="2500" dirty="0"/>
              <a:t>c) Give one “statistical” advantage to having only “</a:t>
            </a:r>
            <a:r>
              <a:rPr lang="en-CA" sz="2500" dirty="0" err="1"/>
              <a:t>bluepoint</a:t>
            </a:r>
            <a:r>
              <a:rPr lang="en-CA" sz="2500" dirty="0"/>
              <a:t>” oysters in this experiment.  Explain why this is an advantage</a:t>
            </a:r>
            <a:br>
              <a:rPr lang="en-CA" sz="2500" dirty="0"/>
            </a:br>
            <a:endParaRPr lang="en-CA" sz="2500" dirty="0"/>
          </a:p>
          <a:p>
            <a:pPr marL="0" indent="0">
              <a:buFont typeface="Arial" panose="020B0604020202020204" pitchFamily="34" charset="0"/>
              <a:buNone/>
            </a:pPr>
            <a:r>
              <a:rPr lang="en-CA" sz="2500" dirty="0"/>
              <a:t>d)Give one “statistical” disadvantage to having only “</a:t>
            </a:r>
            <a:r>
              <a:rPr lang="en-CA" sz="2500" dirty="0" err="1"/>
              <a:t>bluepoint</a:t>
            </a:r>
            <a:r>
              <a:rPr lang="en-CA" sz="2500" dirty="0"/>
              <a:t>” oysters in this experiment.  Explain why this is an disadvantage</a:t>
            </a:r>
          </a:p>
        </p:txBody>
      </p:sp>
    </p:spTree>
    <p:extLst>
      <p:ext uri="{BB962C8B-B14F-4D97-AF65-F5344CB8AC3E}">
        <p14:creationId xmlns:p14="http://schemas.microsoft.com/office/powerpoint/2010/main" val="234770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902679-FBC1-4AFE-8985-EEA1D532CE20}"/>
              </a:ext>
            </a:extLst>
          </p:cNvPr>
          <p:cNvSpPr>
            <a:spLocks noGrp="1"/>
          </p:cNvSpPr>
          <p:nvPr>
            <p:ph idx="1"/>
          </p:nvPr>
        </p:nvSpPr>
        <p:spPr>
          <a:xfrm>
            <a:off x="196645" y="269670"/>
            <a:ext cx="11801168" cy="868905"/>
          </a:xfrm>
        </p:spPr>
        <p:txBody>
          <a:bodyPr/>
          <a:lstStyle/>
          <a:p>
            <a:pPr marL="0" indent="0">
              <a:buNone/>
            </a:pPr>
            <a:r>
              <a:rPr lang="en-CA" dirty="0">
                <a:solidFill>
                  <a:srgbClr val="FF0000"/>
                </a:solidFill>
              </a:rPr>
              <a:t>a) There are 3 different enhancing nutrients and two different salt levels (high vs low).  This yields 3 x 2 = 6 different treatment combinations for this experiment: </a:t>
            </a:r>
          </a:p>
        </p:txBody>
      </p:sp>
      <p:sp>
        <p:nvSpPr>
          <p:cNvPr id="4" name="Rectangle 3">
            <a:extLst>
              <a:ext uri="{FF2B5EF4-FFF2-40B4-BE49-F238E27FC236}">
                <a16:creationId xmlns:a16="http://schemas.microsoft.com/office/drawing/2014/main" id="{DD16C217-0483-48C2-879E-AB9A5E50AA58}"/>
              </a:ext>
            </a:extLst>
          </p:cNvPr>
          <p:cNvSpPr/>
          <p:nvPr/>
        </p:nvSpPr>
        <p:spPr>
          <a:xfrm>
            <a:off x="1924662" y="1215263"/>
            <a:ext cx="2241755" cy="6091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Treatment Combination</a:t>
            </a:r>
          </a:p>
        </p:txBody>
      </p:sp>
      <p:sp>
        <p:nvSpPr>
          <p:cNvPr id="5" name="Rectangle 4">
            <a:extLst>
              <a:ext uri="{FF2B5EF4-FFF2-40B4-BE49-F238E27FC236}">
                <a16:creationId xmlns:a16="http://schemas.microsoft.com/office/drawing/2014/main" id="{46EAF97F-9CAA-4FBD-9294-6DA43DE80DCC}"/>
              </a:ext>
            </a:extLst>
          </p:cNvPr>
          <p:cNvSpPr/>
          <p:nvPr/>
        </p:nvSpPr>
        <p:spPr>
          <a:xfrm>
            <a:off x="1924661" y="1824372"/>
            <a:ext cx="2241755"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1</a:t>
            </a:r>
          </a:p>
        </p:txBody>
      </p:sp>
      <p:sp>
        <p:nvSpPr>
          <p:cNvPr id="6" name="Rectangle 5">
            <a:extLst>
              <a:ext uri="{FF2B5EF4-FFF2-40B4-BE49-F238E27FC236}">
                <a16:creationId xmlns:a16="http://schemas.microsoft.com/office/drawing/2014/main" id="{816D7773-2816-4107-9D77-8AFCAC65729A}"/>
              </a:ext>
            </a:extLst>
          </p:cNvPr>
          <p:cNvSpPr/>
          <p:nvPr/>
        </p:nvSpPr>
        <p:spPr>
          <a:xfrm>
            <a:off x="1924660" y="2266824"/>
            <a:ext cx="2241755"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2</a:t>
            </a:r>
          </a:p>
        </p:txBody>
      </p:sp>
      <p:sp>
        <p:nvSpPr>
          <p:cNvPr id="7" name="Rectangle 6">
            <a:extLst>
              <a:ext uri="{FF2B5EF4-FFF2-40B4-BE49-F238E27FC236}">
                <a16:creationId xmlns:a16="http://schemas.microsoft.com/office/drawing/2014/main" id="{62A0252D-CCE0-4242-BCE8-9C4A7E8AB3D7}"/>
              </a:ext>
            </a:extLst>
          </p:cNvPr>
          <p:cNvSpPr/>
          <p:nvPr/>
        </p:nvSpPr>
        <p:spPr>
          <a:xfrm>
            <a:off x="1924659" y="2709276"/>
            <a:ext cx="2241755"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3</a:t>
            </a:r>
          </a:p>
        </p:txBody>
      </p:sp>
      <p:sp>
        <p:nvSpPr>
          <p:cNvPr id="8" name="Rectangle 7">
            <a:extLst>
              <a:ext uri="{FF2B5EF4-FFF2-40B4-BE49-F238E27FC236}">
                <a16:creationId xmlns:a16="http://schemas.microsoft.com/office/drawing/2014/main" id="{73DD02C0-57FD-40F1-917B-BCA1FC9096CF}"/>
              </a:ext>
            </a:extLst>
          </p:cNvPr>
          <p:cNvSpPr/>
          <p:nvPr/>
        </p:nvSpPr>
        <p:spPr>
          <a:xfrm>
            <a:off x="1924658" y="3151728"/>
            <a:ext cx="2241755"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4</a:t>
            </a:r>
          </a:p>
        </p:txBody>
      </p:sp>
      <p:sp>
        <p:nvSpPr>
          <p:cNvPr id="9" name="Rectangle 8">
            <a:extLst>
              <a:ext uri="{FF2B5EF4-FFF2-40B4-BE49-F238E27FC236}">
                <a16:creationId xmlns:a16="http://schemas.microsoft.com/office/drawing/2014/main" id="{45F640E2-B376-467D-9D33-A918BBEFE8B9}"/>
              </a:ext>
            </a:extLst>
          </p:cNvPr>
          <p:cNvSpPr/>
          <p:nvPr/>
        </p:nvSpPr>
        <p:spPr>
          <a:xfrm>
            <a:off x="1924657" y="3594180"/>
            <a:ext cx="2241755"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5</a:t>
            </a:r>
          </a:p>
        </p:txBody>
      </p:sp>
      <p:sp>
        <p:nvSpPr>
          <p:cNvPr id="10" name="Rectangle 9">
            <a:extLst>
              <a:ext uri="{FF2B5EF4-FFF2-40B4-BE49-F238E27FC236}">
                <a16:creationId xmlns:a16="http://schemas.microsoft.com/office/drawing/2014/main" id="{285E6A19-F58B-49D6-917B-DCDACAF74B37}"/>
              </a:ext>
            </a:extLst>
          </p:cNvPr>
          <p:cNvSpPr/>
          <p:nvPr/>
        </p:nvSpPr>
        <p:spPr>
          <a:xfrm>
            <a:off x="1924656" y="4036632"/>
            <a:ext cx="2241755"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6</a:t>
            </a:r>
          </a:p>
        </p:txBody>
      </p:sp>
      <p:sp>
        <p:nvSpPr>
          <p:cNvPr id="11" name="Rectangle 10">
            <a:extLst>
              <a:ext uri="{FF2B5EF4-FFF2-40B4-BE49-F238E27FC236}">
                <a16:creationId xmlns:a16="http://schemas.microsoft.com/office/drawing/2014/main" id="{A9E9B114-55F9-49D4-8EB6-5EC2B8DC2F90}"/>
              </a:ext>
            </a:extLst>
          </p:cNvPr>
          <p:cNvSpPr/>
          <p:nvPr/>
        </p:nvSpPr>
        <p:spPr>
          <a:xfrm>
            <a:off x="4166418" y="1215263"/>
            <a:ext cx="1408472" cy="6091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t>
            </a:r>
            <a:r>
              <a:rPr lang="en-CA" dirty="0">
                <a:solidFill>
                  <a:srgbClr val="FF0000"/>
                </a:solidFill>
              </a:rPr>
              <a:t>Nutrient</a:t>
            </a:r>
            <a:endParaRPr lang="en-CA" dirty="0"/>
          </a:p>
        </p:txBody>
      </p:sp>
      <p:sp>
        <p:nvSpPr>
          <p:cNvPr id="12" name="Rectangle 11">
            <a:extLst>
              <a:ext uri="{FF2B5EF4-FFF2-40B4-BE49-F238E27FC236}">
                <a16:creationId xmlns:a16="http://schemas.microsoft.com/office/drawing/2014/main" id="{F9487C3C-5DE9-42B6-98BC-7D4CFB3548F7}"/>
              </a:ext>
            </a:extLst>
          </p:cNvPr>
          <p:cNvSpPr/>
          <p:nvPr/>
        </p:nvSpPr>
        <p:spPr>
          <a:xfrm>
            <a:off x="4166417" y="1824372"/>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A</a:t>
            </a:r>
          </a:p>
        </p:txBody>
      </p:sp>
      <p:sp>
        <p:nvSpPr>
          <p:cNvPr id="13" name="Rectangle 12">
            <a:extLst>
              <a:ext uri="{FF2B5EF4-FFF2-40B4-BE49-F238E27FC236}">
                <a16:creationId xmlns:a16="http://schemas.microsoft.com/office/drawing/2014/main" id="{CC7BC94F-C11A-4C54-B833-0DBC1816D13F}"/>
              </a:ext>
            </a:extLst>
          </p:cNvPr>
          <p:cNvSpPr/>
          <p:nvPr/>
        </p:nvSpPr>
        <p:spPr>
          <a:xfrm>
            <a:off x="4166416" y="2266824"/>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A</a:t>
            </a:r>
          </a:p>
        </p:txBody>
      </p:sp>
      <p:sp>
        <p:nvSpPr>
          <p:cNvPr id="14" name="Rectangle 13">
            <a:extLst>
              <a:ext uri="{FF2B5EF4-FFF2-40B4-BE49-F238E27FC236}">
                <a16:creationId xmlns:a16="http://schemas.microsoft.com/office/drawing/2014/main" id="{2DF118A8-075A-4163-B594-0EE826EFD280}"/>
              </a:ext>
            </a:extLst>
          </p:cNvPr>
          <p:cNvSpPr/>
          <p:nvPr/>
        </p:nvSpPr>
        <p:spPr>
          <a:xfrm>
            <a:off x="4166415" y="2709276"/>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B</a:t>
            </a:r>
          </a:p>
        </p:txBody>
      </p:sp>
      <p:sp>
        <p:nvSpPr>
          <p:cNvPr id="15" name="Rectangle 14">
            <a:extLst>
              <a:ext uri="{FF2B5EF4-FFF2-40B4-BE49-F238E27FC236}">
                <a16:creationId xmlns:a16="http://schemas.microsoft.com/office/drawing/2014/main" id="{6E4B4754-ED5A-4B8F-9443-C98DE19E780B}"/>
              </a:ext>
            </a:extLst>
          </p:cNvPr>
          <p:cNvSpPr/>
          <p:nvPr/>
        </p:nvSpPr>
        <p:spPr>
          <a:xfrm>
            <a:off x="4166414" y="3151728"/>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B</a:t>
            </a:r>
          </a:p>
        </p:txBody>
      </p:sp>
      <p:sp>
        <p:nvSpPr>
          <p:cNvPr id="16" name="Rectangle 15">
            <a:extLst>
              <a:ext uri="{FF2B5EF4-FFF2-40B4-BE49-F238E27FC236}">
                <a16:creationId xmlns:a16="http://schemas.microsoft.com/office/drawing/2014/main" id="{1BFC8D7A-FD63-4F66-9016-C8FFE3FA804B}"/>
              </a:ext>
            </a:extLst>
          </p:cNvPr>
          <p:cNvSpPr/>
          <p:nvPr/>
        </p:nvSpPr>
        <p:spPr>
          <a:xfrm>
            <a:off x="4166413" y="3594180"/>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C</a:t>
            </a:r>
          </a:p>
        </p:txBody>
      </p:sp>
      <p:sp>
        <p:nvSpPr>
          <p:cNvPr id="17" name="Rectangle 16">
            <a:extLst>
              <a:ext uri="{FF2B5EF4-FFF2-40B4-BE49-F238E27FC236}">
                <a16:creationId xmlns:a16="http://schemas.microsoft.com/office/drawing/2014/main" id="{1DDB19A2-5C74-4754-B40B-47BF40FD2EB5}"/>
              </a:ext>
            </a:extLst>
          </p:cNvPr>
          <p:cNvSpPr/>
          <p:nvPr/>
        </p:nvSpPr>
        <p:spPr>
          <a:xfrm>
            <a:off x="4166412" y="4036632"/>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C</a:t>
            </a:r>
          </a:p>
        </p:txBody>
      </p:sp>
      <p:sp>
        <p:nvSpPr>
          <p:cNvPr id="18" name="Rectangle 17">
            <a:extLst>
              <a:ext uri="{FF2B5EF4-FFF2-40B4-BE49-F238E27FC236}">
                <a16:creationId xmlns:a16="http://schemas.microsoft.com/office/drawing/2014/main" id="{7CDEEDE8-C03D-4633-A29A-A5E47742E181}"/>
              </a:ext>
            </a:extLst>
          </p:cNvPr>
          <p:cNvSpPr/>
          <p:nvPr/>
        </p:nvSpPr>
        <p:spPr>
          <a:xfrm>
            <a:off x="5574890" y="1211132"/>
            <a:ext cx="1408472" cy="6091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Salt level</a:t>
            </a:r>
          </a:p>
        </p:txBody>
      </p:sp>
      <p:sp>
        <p:nvSpPr>
          <p:cNvPr id="19" name="Rectangle 18">
            <a:extLst>
              <a:ext uri="{FF2B5EF4-FFF2-40B4-BE49-F238E27FC236}">
                <a16:creationId xmlns:a16="http://schemas.microsoft.com/office/drawing/2014/main" id="{50ADEA66-0CA3-4AA5-AACB-F6F7A408BC0F}"/>
              </a:ext>
            </a:extLst>
          </p:cNvPr>
          <p:cNvSpPr/>
          <p:nvPr/>
        </p:nvSpPr>
        <p:spPr>
          <a:xfrm>
            <a:off x="5574889" y="1820241"/>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HIGH</a:t>
            </a:r>
          </a:p>
        </p:txBody>
      </p:sp>
      <p:sp>
        <p:nvSpPr>
          <p:cNvPr id="20" name="Rectangle 19">
            <a:extLst>
              <a:ext uri="{FF2B5EF4-FFF2-40B4-BE49-F238E27FC236}">
                <a16:creationId xmlns:a16="http://schemas.microsoft.com/office/drawing/2014/main" id="{3918D42A-6624-4C5F-91B9-53745AD18012}"/>
              </a:ext>
            </a:extLst>
          </p:cNvPr>
          <p:cNvSpPr/>
          <p:nvPr/>
        </p:nvSpPr>
        <p:spPr>
          <a:xfrm>
            <a:off x="5574888" y="2262693"/>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LOW</a:t>
            </a:r>
          </a:p>
        </p:txBody>
      </p:sp>
      <p:sp>
        <p:nvSpPr>
          <p:cNvPr id="21" name="Rectangle 20">
            <a:extLst>
              <a:ext uri="{FF2B5EF4-FFF2-40B4-BE49-F238E27FC236}">
                <a16:creationId xmlns:a16="http://schemas.microsoft.com/office/drawing/2014/main" id="{F3263BB0-B290-4105-A067-BBFCE6AC85DD}"/>
              </a:ext>
            </a:extLst>
          </p:cNvPr>
          <p:cNvSpPr/>
          <p:nvPr/>
        </p:nvSpPr>
        <p:spPr>
          <a:xfrm>
            <a:off x="5574887" y="2705145"/>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HIGH</a:t>
            </a:r>
          </a:p>
        </p:txBody>
      </p:sp>
      <p:sp>
        <p:nvSpPr>
          <p:cNvPr id="22" name="Rectangle 21">
            <a:extLst>
              <a:ext uri="{FF2B5EF4-FFF2-40B4-BE49-F238E27FC236}">
                <a16:creationId xmlns:a16="http://schemas.microsoft.com/office/drawing/2014/main" id="{EA3AAE2E-A46B-4AAD-987E-131BEC7B01BD}"/>
              </a:ext>
            </a:extLst>
          </p:cNvPr>
          <p:cNvSpPr/>
          <p:nvPr/>
        </p:nvSpPr>
        <p:spPr>
          <a:xfrm>
            <a:off x="5574886" y="3147597"/>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LOW</a:t>
            </a:r>
          </a:p>
        </p:txBody>
      </p:sp>
      <p:sp>
        <p:nvSpPr>
          <p:cNvPr id="23" name="Rectangle 22">
            <a:extLst>
              <a:ext uri="{FF2B5EF4-FFF2-40B4-BE49-F238E27FC236}">
                <a16:creationId xmlns:a16="http://schemas.microsoft.com/office/drawing/2014/main" id="{D441983B-E244-40F8-A9BE-94C2BFCF6D5B}"/>
              </a:ext>
            </a:extLst>
          </p:cNvPr>
          <p:cNvSpPr/>
          <p:nvPr/>
        </p:nvSpPr>
        <p:spPr>
          <a:xfrm>
            <a:off x="5574885" y="3590049"/>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HIGH</a:t>
            </a:r>
          </a:p>
        </p:txBody>
      </p:sp>
      <p:sp>
        <p:nvSpPr>
          <p:cNvPr id="24" name="Rectangle 23">
            <a:extLst>
              <a:ext uri="{FF2B5EF4-FFF2-40B4-BE49-F238E27FC236}">
                <a16:creationId xmlns:a16="http://schemas.microsoft.com/office/drawing/2014/main" id="{BED1E76A-BF8A-4FFE-80EC-5BCE6C571098}"/>
              </a:ext>
            </a:extLst>
          </p:cNvPr>
          <p:cNvSpPr/>
          <p:nvPr/>
        </p:nvSpPr>
        <p:spPr>
          <a:xfrm>
            <a:off x="5574884" y="4032501"/>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LOW</a:t>
            </a:r>
          </a:p>
        </p:txBody>
      </p:sp>
      <p:sp>
        <p:nvSpPr>
          <p:cNvPr id="26" name="Content Placeholder 2">
            <a:extLst>
              <a:ext uri="{FF2B5EF4-FFF2-40B4-BE49-F238E27FC236}">
                <a16:creationId xmlns:a16="http://schemas.microsoft.com/office/drawing/2014/main" id="{F2E6567F-398C-48A7-8D1A-B8599C31C889}"/>
              </a:ext>
            </a:extLst>
          </p:cNvPr>
          <p:cNvSpPr txBox="1">
            <a:spLocks/>
          </p:cNvSpPr>
          <p:nvPr/>
        </p:nvSpPr>
        <p:spPr>
          <a:xfrm>
            <a:off x="56644" y="4599176"/>
            <a:ext cx="11801168" cy="15345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You need to show the treatments are combined into the six different ways as follow.  If you just list out: nutrients A,B,C, low salt level, and high salt level, your answer will be wrong!</a:t>
            </a:r>
          </a:p>
        </p:txBody>
      </p:sp>
    </p:spTree>
    <p:extLst>
      <p:ext uri="{BB962C8B-B14F-4D97-AF65-F5344CB8AC3E}">
        <p14:creationId xmlns:p14="http://schemas.microsoft.com/office/powerpoint/2010/main" val="385007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6">
                                            <p:txEl>
                                              <p:pRg st="0" end="0"/>
                                            </p:txEl>
                                          </p:spTgt>
                                        </p:tgtEl>
                                        <p:attrNameLst>
                                          <p:attrName>style.visibility</p:attrName>
                                        </p:attrNameLst>
                                      </p:cBhvr>
                                      <p:to>
                                        <p:strVal val="visible"/>
                                      </p:to>
                                    </p:set>
                                    <p:animEffect transition="in" filter="fade">
                                      <p:cBhvr>
                                        <p:cTn id="83"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59FA93-F55F-44A5-9D4A-DDFBA3D8446A}"/>
              </a:ext>
            </a:extLst>
          </p:cNvPr>
          <p:cNvSpPr>
            <a:spLocks noGrp="1"/>
          </p:cNvSpPr>
          <p:nvPr>
            <p:ph idx="1"/>
          </p:nvPr>
        </p:nvSpPr>
        <p:spPr>
          <a:xfrm>
            <a:off x="226577" y="250853"/>
            <a:ext cx="11733451" cy="1432290"/>
          </a:xfrm>
        </p:spPr>
        <p:txBody>
          <a:bodyPr/>
          <a:lstStyle/>
          <a:p>
            <a:pPr marL="0" indent="0">
              <a:buNone/>
            </a:pPr>
            <a:r>
              <a:rPr lang="en-CA" dirty="0">
                <a:solidFill>
                  <a:srgbClr val="FF0000"/>
                </a:solidFill>
              </a:rPr>
              <a:t>b) Note: a randomized method must be used to assign the tanks. </a:t>
            </a:r>
          </a:p>
          <a:p>
            <a:pPr marL="0" indent="0">
              <a:buNone/>
            </a:pPr>
            <a:r>
              <a:rPr lang="en-CA" dirty="0">
                <a:solidFill>
                  <a:srgbClr val="FF0000"/>
                </a:solidFill>
              </a:rPr>
              <a:t>You must also indicate that each treatment must be assigned to two of the 12 water tanks.  </a:t>
            </a:r>
          </a:p>
        </p:txBody>
      </p:sp>
      <p:sp>
        <p:nvSpPr>
          <p:cNvPr id="4" name="Content Placeholder 2">
            <a:extLst>
              <a:ext uri="{FF2B5EF4-FFF2-40B4-BE49-F238E27FC236}">
                <a16:creationId xmlns:a16="http://schemas.microsoft.com/office/drawing/2014/main" id="{FAB6D143-40AA-45F5-B7F2-55D40EBD209E}"/>
              </a:ext>
            </a:extLst>
          </p:cNvPr>
          <p:cNvSpPr txBox="1">
            <a:spLocks/>
          </p:cNvSpPr>
          <p:nvPr/>
        </p:nvSpPr>
        <p:spPr>
          <a:xfrm>
            <a:off x="249505" y="1592777"/>
            <a:ext cx="11733451" cy="143229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Answer: Since 10 oysters are placed in each of the 12 tanks, we must randomly assign the treatment combination to the tanks.  One way to do this is to generate a random number for each tank.  The treatment combinations are then assigned by sorting the random numbers from smallest to largest.   </a:t>
            </a:r>
          </a:p>
        </p:txBody>
      </p:sp>
      <p:sp>
        <p:nvSpPr>
          <p:cNvPr id="5" name="Rectangle 4">
            <a:extLst>
              <a:ext uri="{FF2B5EF4-FFF2-40B4-BE49-F238E27FC236}">
                <a16:creationId xmlns:a16="http://schemas.microsoft.com/office/drawing/2014/main" id="{61B86200-25F1-4567-811D-1585CEB90401}"/>
              </a:ext>
            </a:extLst>
          </p:cNvPr>
          <p:cNvSpPr/>
          <p:nvPr/>
        </p:nvSpPr>
        <p:spPr>
          <a:xfrm>
            <a:off x="1037300" y="3189720"/>
            <a:ext cx="2241755" cy="6091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Treatment Combination</a:t>
            </a:r>
          </a:p>
        </p:txBody>
      </p:sp>
      <p:sp>
        <p:nvSpPr>
          <p:cNvPr id="6" name="Rectangle 5">
            <a:extLst>
              <a:ext uri="{FF2B5EF4-FFF2-40B4-BE49-F238E27FC236}">
                <a16:creationId xmlns:a16="http://schemas.microsoft.com/office/drawing/2014/main" id="{C6BB6232-58EF-4855-B457-426EEBE96B52}"/>
              </a:ext>
            </a:extLst>
          </p:cNvPr>
          <p:cNvSpPr/>
          <p:nvPr/>
        </p:nvSpPr>
        <p:spPr>
          <a:xfrm>
            <a:off x="1037299" y="3798829"/>
            <a:ext cx="2241755"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1</a:t>
            </a:r>
          </a:p>
        </p:txBody>
      </p:sp>
      <p:sp>
        <p:nvSpPr>
          <p:cNvPr id="7" name="Rectangle 6">
            <a:extLst>
              <a:ext uri="{FF2B5EF4-FFF2-40B4-BE49-F238E27FC236}">
                <a16:creationId xmlns:a16="http://schemas.microsoft.com/office/drawing/2014/main" id="{6203282B-A3B5-4DA6-95D5-6EE7027EA285}"/>
              </a:ext>
            </a:extLst>
          </p:cNvPr>
          <p:cNvSpPr/>
          <p:nvPr/>
        </p:nvSpPr>
        <p:spPr>
          <a:xfrm>
            <a:off x="1037298" y="4241281"/>
            <a:ext cx="2241755"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2</a:t>
            </a:r>
          </a:p>
        </p:txBody>
      </p:sp>
      <p:sp>
        <p:nvSpPr>
          <p:cNvPr id="8" name="Rectangle 7">
            <a:extLst>
              <a:ext uri="{FF2B5EF4-FFF2-40B4-BE49-F238E27FC236}">
                <a16:creationId xmlns:a16="http://schemas.microsoft.com/office/drawing/2014/main" id="{AB0C71F8-EA44-451B-B014-BD5886565056}"/>
              </a:ext>
            </a:extLst>
          </p:cNvPr>
          <p:cNvSpPr/>
          <p:nvPr/>
        </p:nvSpPr>
        <p:spPr>
          <a:xfrm>
            <a:off x="1037297" y="4683733"/>
            <a:ext cx="2241755"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3</a:t>
            </a:r>
          </a:p>
        </p:txBody>
      </p:sp>
      <p:sp>
        <p:nvSpPr>
          <p:cNvPr id="9" name="Rectangle 8">
            <a:extLst>
              <a:ext uri="{FF2B5EF4-FFF2-40B4-BE49-F238E27FC236}">
                <a16:creationId xmlns:a16="http://schemas.microsoft.com/office/drawing/2014/main" id="{895F1AA3-F3C3-44D6-8F21-0D6AC7511114}"/>
              </a:ext>
            </a:extLst>
          </p:cNvPr>
          <p:cNvSpPr/>
          <p:nvPr/>
        </p:nvSpPr>
        <p:spPr>
          <a:xfrm>
            <a:off x="1037296" y="5126185"/>
            <a:ext cx="2241755"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4</a:t>
            </a:r>
          </a:p>
        </p:txBody>
      </p:sp>
      <p:sp>
        <p:nvSpPr>
          <p:cNvPr id="10" name="Rectangle 9">
            <a:extLst>
              <a:ext uri="{FF2B5EF4-FFF2-40B4-BE49-F238E27FC236}">
                <a16:creationId xmlns:a16="http://schemas.microsoft.com/office/drawing/2014/main" id="{3E302ECC-454D-4D15-BC7A-910E83C72EBC}"/>
              </a:ext>
            </a:extLst>
          </p:cNvPr>
          <p:cNvSpPr/>
          <p:nvPr/>
        </p:nvSpPr>
        <p:spPr>
          <a:xfrm>
            <a:off x="1037295" y="5568637"/>
            <a:ext cx="2241755"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5</a:t>
            </a:r>
          </a:p>
        </p:txBody>
      </p:sp>
      <p:sp>
        <p:nvSpPr>
          <p:cNvPr id="11" name="Rectangle 10">
            <a:extLst>
              <a:ext uri="{FF2B5EF4-FFF2-40B4-BE49-F238E27FC236}">
                <a16:creationId xmlns:a16="http://schemas.microsoft.com/office/drawing/2014/main" id="{9F82A1F1-849A-4435-A23B-06E0BC281ABB}"/>
              </a:ext>
            </a:extLst>
          </p:cNvPr>
          <p:cNvSpPr/>
          <p:nvPr/>
        </p:nvSpPr>
        <p:spPr>
          <a:xfrm>
            <a:off x="1037294" y="6011089"/>
            <a:ext cx="2241755"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6</a:t>
            </a:r>
          </a:p>
        </p:txBody>
      </p:sp>
      <p:sp>
        <p:nvSpPr>
          <p:cNvPr id="12" name="Rectangle 11">
            <a:extLst>
              <a:ext uri="{FF2B5EF4-FFF2-40B4-BE49-F238E27FC236}">
                <a16:creationId xmlns:a16="http://schemas.microsoft.com/office/drawing/2014/main" id="{94A34EE6-AB47-489A-A192-CFF50FBCC68E}"/>
              </a:ext>
            </a:extLst>
          </p:cNvPr>
          <p:cNvSpPr/>
          <p:nvPr/>
        </p:nvSpPr>
        <p:spPr>
          <a:xfrm>
            <a:off x="3279056" y="3189720"/>
            <a:ext cx="1408472" cy="6091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t>
            </a:r>
            <a:r>
              <a:rPr lang="en-CA" dirty="0">
                <a:solidFill>
                  <a:srgbClr val="FF0000"/>
                </a:solidFill>
              </a:rPr>
              <a:t>Nutrient</a:t>
            </a:r>
            <a:endParaRPr lang="en-CA" dirty="0"/>
          </a:p>
        </p:txBody>
      </p:sp>
      <p:sp>
        <p:nvSpPr>
          <p:cNvPr id="13" name="Rectangle 12">
            <a:extLst>
              <a:ext uri="{FF2B5EF4-FFF2-40B4-BE49-F238E27FC236}">
                <a16:creationId xmlns:a16="http://schemas.microsoft.com/office/drawing/2014/main" id="{8BB204F7-4FBA-45D6-81A6-BB13623D0920}"/>
              </a:ext>
            </a:extLst>
          </p:cNvPr>
          <p:cNvSpPr/>
          <p:nvPr/>
        </p:nvSpPr>
        <p:spPr>
          <a:xfrm>
            <a:off x="3279055" y="3798829"/>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A</a:t>
            </a:r>
          </a:p>
        </p:txBody>
      </p:sp>
      <p:sp>
        <p:nvSpPr>
          <p:cNvPr id="14" name="Rectangle 13">
            <a:extLst>
              <a:ext uri="{FF2B5EF4-FFF2-40B4-BE49-F238E27FC236}">
                <a16:creationId xmlns:a16="http://schemas.microsoft.com/office/drawing/2014/main" id="{7C0ABE75-785A-4530-9395-E7138E6ED5D6}"/>
              </a:ext>
            </a:extLst>
          </p:cNvPr>
          <p:cNvSpPr/>
          <p:nvPr/>
        </p:nvSpPr>
        <p:spPr>
          <a:xfrm>
            <a:off x="3279054" y="4241281"/>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A</a:t>
            </a:r>
          </a:p>
        </p:txBody>
      </p:sp>
      <p:sp>
        <p:nvSpPr>
          <p:cNvPr id="15" name="Rectangle 14">
            <a:extLst>
              <a:ext uri="{FF2B5EF4-FFF2-40B4-BE49-F238E27FC236}">
                <a16:creationId xmlns:a16="http://schemas.microsoft.com/office/drawing/2014/main" id="{0B14C90D-EA60-4938-BA89-4FAFCBB0FEF6}"/>
              </a:ext>
            </a:extLst>
          </p:cNvPr>
          <p:cNvSpPr/>
          <p:nvPr/>
        </p:nvSpPr>
        <p:spPr>
          <a:xfrm>
            <a:off x="3279053" y="4683733"/>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B</a:t>
            </a:r>
          </a:p>
        </p:txBody>
      </p:sp>
      <p:sp>
        <p:nvSpPr>
          <p:cNvPr id="16" name="Rectangle 15">
            <a:extLst>
              <a:ext uri="{FF2B5EF4-FFF2-40B4-BE49-F238E27FC236}">
                <a16:creationId xmlns:a16="http://schemas.microsoft.com/office/drawing/2014/main" id="{01B29512-13C1-4BA2-9936-FC1413775EE8}"/>
              </a:ext>
            </a:extLst>
          </p:cNvPr>
          <p:cNvSpPr/>
          <p:nvPr/>
        </p:nvSpPr>
        <p:spPr>
          <a:xfrm>
            <a:off x="3279052" y="5126185"/>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B</a:t>
            </a:r>
          </a:p>
        </p:txBody>
      </p:sp>
      <p:sp>
        <p:nvSpPr>
          <p:cNvPr id="17" name="Rectangle 16">
            <a:extLst>
              <a:ext uri="{FF2B5EF4-FFF2-40B4-BE49-F238E27FC236}">
                <a16:creationId xmlns:a16="http://schemas.microsoft.com/office/drawing/2014/main" id="{C6B65C6E-6313-45F4-98B9-16FE13D94B3B}"/>
              </a:ext>
            </a:extLst>
          </p:cNvPr>
          <p:cNvSpPr/>
          <p:nvPr/>
        </p:nvSpPr>
        <p:spPr>
          <a:xfrm>
            <a:off x="3279051" y="5568637"/>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C</a:t>
            </a:r>
          </a:p>
        </p:txBody>
      </p:sp>
      <p:sp>
        <p:nvSpPr>
          <p:cNvPr id="18" name="Rectangle 17">
            <a:extLst>
              <a:ext uri="{FF2B5EF4-FFF2-40B4-BE49-F238E27FC236}">
                <a16:creationId xmlns:a16="http://schemas.microsoft.com/office/drawing/2014/main" id="{35D7E978-F0C1-4E58-B5DB-E192B761AAAE}"/>
              </a:ext>
            </a:extLst>
          </p:cNvPr>
          <p:cNvSpPr/>
          <p:nvPr/>
        </p:nvSpPr>
        <p:spPr>
          <a:xfrm>
            <a:off x="3279050" y="6011089"/>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C</a:t>
            </a:r>
          </a:p>
        </p:txBody>
      </p:sp>
      <p:sp>
        <p:nvSpPr>
          <p:cNvPr id="19" name="Rectangle 18">
            <a:extLst>
              <a:ext uri="{FF2B5EF4-FFF2-40B4-BE49-F238E27FC236}">
                <a16:creationId xmlns:a16="http://schemas.microsoft.com/office/drawing/2014/main" id="{794CD300-FE00-4ACA-837E-F35F6FDDF3F8}"/>
              </a:ext>
            </a:extLst>
          </p:cNvPr>
          <p:cNvSpPr/>
          <p:nvPr/>
        </p:nvSpPr>
        <p:spPr>
          <a:xfrm>
            <a:off x="4687528" y="3185589"/>
            <a:ext cx="1408472" cy="60910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Salt level</a:t>
            </a:r>
          </a:p>
        </p:txBody>
      </p:sp>
      <p:sp>
        <p:nvSpPr>
          <p:cNvPr id="20" name="Rectangle 19">
            <a:extLst>
              <a:ext uri="{FF2B5EF4-FFF2-40B4-BE49-F238E27FC236}">
                <a16:creationId xmlns:a16="http://schemas.microsoft.com/office/drawing/2014/main" id="{5E8A4608-80C8-4C89-8202-8A944B7765DE}"/>
              </a:ext>
            </a:extLst>
          </p:cNvPr>
          <p:cNvSpPr/>
          <p:nvPr/>
        </p:nvSpPr>
        <p:spPr>
          <a:xfrm>
            <a:off x="4687527" y="3794698"/>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HIGH</a:t>
            </a:r>
          </a:p>
        </p:txBody>
      </p:sp>
      <p:sp>
        <p:nvSpPr>
          <p:cNvPr id="21" name="Rectangle 20">
            <a:extLst>
              <a:ext uri="{FF2B5EF4-FFF2-40B4-BE49-F238E27FC236}">
                <a16:creationId xmlns:a16="http://schemas.microsoft.com/office/drawing/2014/main" id="{39EB3AA1-3B5C-47DF-BAC7-8FC4AFA39EC8}"/>
              </a:ext>
            </a:extLst>
          </p:cNvPr>
          <p:cNvSpPr/>
          <p:nvPr/>
        </p:nvSpPr>
        <p:spPr>
          <a:xfrm>
            <a:off x="4687526" y="4237150"/>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LOW</a:t>
            </a:r>
          </a:p>
        </p:txBody>
      </p:sp>
      <p:sp>
        <p:nvSpPr>
          <p:cNvPr id="22" name="Rectangle 21">
            <a:extLst>
              <a:ext uri="{FF2B5EF4-FFF2-40B4-BE49-F238E27FC236}">
                <a16:creationId xmlns:a16="http://schemas.microsoft.com/office/drawing/2014/main" id="{F8C4A57F-2FE2-40CF-9483-BC7F7DF057AA}"/>
              </a:ext>
            </a:extLst>
          </p:cNvPr>
          <p:cNvSpPr/>
          <p:nvPr/>
        </p:nvSpPr>
        <p:spPr>
          <a:xfrm>
            <a:off x="4687525" y="4679602"/>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HIGH</a:t>
            </a:r>
          </a:p>
        </p:txBody>
      </p:sp>
      <p:sp>
        <p:nvSpPr>
          <p:cNvPr id="23" name="Rectangle 22">
            <a:extLst>
              <a:ext uri="{FF2B5EF4-FFF2-40B4-BE49-F238E27FC236}">
                <a16:creationId xmlns:a16="http://schemas.microsoft.com/office/drawing/2014/main" id="{6CD4F8F0-0F95-49A8-A20F-BD0111E9D127}"/>
              </a:ext>
            </a:extLst>
          </p:cNvPr>
          <p:cNvSpPr/>
          <p:nvPr/>
        </p:nvSpPr>
        <p:spPr>
          <a:xfrm>
            <a:off x="4687524" y="5122054"/>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LOW</a:t>
            </a:r>
          </a:p>
        </p:txBody>
      </p:sp>
      <p:sp>
        <p:nvSpPr>
          <p:cNvPr id="24" name="Rectangle 23">
            <a:extLst>
              <a:ext uri="{FF2B5EF4-FFF2-40B4-BE49-F238E27FC236}">
                <a16:creationId xmlns:a16="http://schemas.microsoft.com/office/drawing/2014/main" id="{090745A4-9B12-4EBB-873D-8B6935DF9384}"/>
              </a:ext>
            </a:extLst>
          </p:cNvPr>
          <p:cNvSpPr/>
          <p:nvPr/>
        </p:nvSpPr>
        <p:spPr>
          <a:xfrm>
            <a:off x="4687523" y="5564506"/>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HIGH</a:t>
            </a:r>
          </a:p>
        </p:txBody>
      </p:sp>
      <p:sp>
        <p:nvSpPr>
          <p:cNvPr id="25" name="Rectangle 24">
            <a:extLst>
              <a:ext uri="{FF2B5EF4-FFF2-40B4-BE49-F238E27FC236}">
                <a16:creationId xmlns:a16="http://schemas.microsoft.com/office/drawing/2014/main" id="{85681C13-1AE0-4B94-A3DD-69158077488A}"/>
              </a:ext>
            </a:extLst>
          </p:cNvPr>
          <p:cNvSpPr/>
          <p:nvPr/>
        </p:nvSpPr>
        <p:spPr>
          <a:xfrm>
            <a:off x="4687522" y="6006958"/>
            <a:ext cx="1408472" cy="4424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FF0000"/>
                </a:solidFill>
              </a:rPr>
              <a:t>LOW</a:t>
            </a:r>
          </a:p>
        </p:txBody>
      </p:sp>
      <p:sp>
        <p:nvSpPr>
          <p:cNvPr id="26" name="Content Placeholder 2">
            <a:extLst>
              <a:ext uri="{FF2B5EF4-FFF2-40B4-BE49-F238E27FC236}">
                <a16:creationId xmlns:a16="http://schemas.microsoft.com/office/drawing/2014/main" id="{5DE84C43-68B6-4C8C-BB66-80E5C2258200}"/>
              </a:ext>
            </a:extLst>
          </p:cNvPr>
          <p:cNvSpPr txBox="1">
            <a:spLocks/>
          </p:cNvSpPr>
          <p:nvPr/>
        </p:nvSpPr>
        <p:spPr>
          <a:xfrm>
            <a:off x="6093302" y="3832934"/>
            <a:ext cx="4817458" cy="44245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Smallest two random numbers</a:t>
            </a:r>
          </a:p>
        </p:txBody>
      </p:sp>
      <p:sp>
        <p:nvSpPr>
          <p:cNvPr id="27" name="Content Placeholder 2">
            <a:extLst>
              <a:ext uri="{FF2B5EF4-FFF2-40B4-BE49-F238E27FC236}">
                <a16:creationId xmlns:a16="http://schemas.microsoft.com/office/drawing/2014/main" id="{2A35CF9D-22DA-48EC-A997-5AC4F79C5E1B}"/>
              </a:ext>
            </a:extLst>
          </p:cNvPr>
          <p:cNvSpPr txBox="1">
            <a:spLocks/>
          </p:cNvSpPr>
          <p:nvPr/>
        </p:nvSpPr>
        <p:spPr>
          <a:xfrm>
            <a:off x="6085210" y="4296852"/>
            <a:ext cx="4817458" cy="44245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3</a:t>
            </a:r>
            <a:r>
              <a:rPr lang="en-CA" baseline="30000" dirty="0">
                <a:solidFill>
                  <a:srgbClr val="FF0000"/>
                </a:solidFill>
              </a:rPr>
              <a:t>rd</a:t>
            </a:r>
            <a:r>
              <a:rPr lang="en-CA" dirty="0">
                <a:solidFill>
                  <a:srgbClr val="FF0000"/>
                </a:solidFill>
              </a:rPr>
              <a:t> and 4</a:t>
            </a:r>
            <a:r>
              <a:rPr lang="en-CA" baseline="30000" dirty="0">
                <a:solidFill>
                  <a:srgbClr val="FF0000"/>
                </a:solidFill>
              </a:rPr>
              <a:t>th</a:t>
            </a:r>
            <a:r>
              <a:rPr lang="en-CA" dirty="0">
                <a:solidFill>
                  <a:srgbClr val="FF0000"/>
                </a:solidFill>
              </a:rPr>
              <a:t> Smallest two random numbers</a:t>
            </a:r>
          </a:p>
        </p:txBody>
      </p:sp>
      <p:sp>
        <p:nvSpPr>
          <p:cNvPr id="28" name="Content Placeholder 2">
            <a:extLst>
              <a:ext uri="{FF2B5EF4-FFF2-40B4-BE49-F238E27FC236}">
                <a16:creationId xmlns:a16="http://schemas.microsoft.com/office/drawing/2014/main" id="{9BCD5BCF-78BB-40DE-9F26-C352F6148AF5}"/>
              </a:ext>
            </a:extLst>
          </p:cNvPr>
          <p:cNvSpPr txBox="1">
            <a:spLocks/>
          </p:cNvSpPr>
          <p:nvPr/>
        </p:nvSpPr>
        <p:spPr>
          <a:xfrm>
            <a:off x="6085210" y="4768862"/>
            <a:ext cx="4817458" cy="44245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5</a:t>
            </a:r>
            <a:r>
              <a:rPr lang="en-CA" baseline="30000" dirty="0">
                <a:solidFill>
                  <a:srgbClr val="FF0000"/>
                </a:solidFill>
              </a:rPr>
              <a:t>th</a:t>
            </a:r>
            <a:r>
              <a:rPr lang="en-CA" dirty="0">
                <a:solidFill>
                  <a:srgbClr val="FF0000"/>
                </a:solidFill>
              </a:rPr>
              <a:t> and 6</a:t>
            </a:r>
            <a:r>
              <a:rPr lang="en-CA" baseline="30000" dirty="0">
                <a:solidFill>
                  <a:srgbClr val="FF0000"/>
                </a:solidFill>
              </a:rPr>
              <a:t>th</a:t>
            </a:r>
            <a:r>
              <a:rPr lang="en-CA" dirty="0">
                <a:solidFill>
                  <a:srgbClr val="FF0000"/>
                </a:solidFill>
              </a:rPr>
              <a:t> Smallest two random numbers</a:t>
            </a:r>
          </a:p>
        </p:txBody>
      </p:sp>
      <p:sp>
        <p:nvSpPr>
          <p:cNvPr id="29" name="Content Placeholder 2">
            <a:extLst>
              <a:ext uri="{FF2B5EF4-FFF2-40B4-BE49-F238E27FC236}">
                <a16:creationId xmlns:a16="http://schemas.microsoft.com/office/drawing/2014/main" id="{862839AB-7039-4252-9FFF-BA4E6AB0D822}"/>
              </a:ext>
            </a:extLst>
          </p:cNvPr>
          <p:cNvSpPr txBox="1">
            <a:spLocks/>
          </p:cNvSpPr>
          <p:nvPr/>
        </p:nvSpPr>
        <p:spPr>
          <a:xfrm>
            <a:off x="6085210" y="5240872"/>
            <a:ext cx="4817458" cy="44245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5</a:t>
            </a:r>
            <a:r>
              <a:rPr lang="en-CA" baseline="30000" dirty="0">
                <a:solidFill>
                  <a:srgbClr val="FF0000"/>
                </a:solidFill>
              </a:rPr>
              <a:t>th</a:t>
            </a:r>
            <a:r>
              <a:rPr lang="en-CA" dirty="0">
                <a:solidFill>
                  <a:srgbClr val="FF0000"/>
                </a:solidFill>
              </a:rPr>
              <a:t> and 6</a:t>
            </a:r>
            <a:r>
              <a:rPr lang="en-CA" baseline="30000" dirty="0">
                <a:solidFill>
                  <a:srgbClr val="FF0000"/>
                </a:solidFill>
              </a:rPr>
              <a:t>th</a:t>
            </a:r>
            <a:r>
              <a:rPr lang="en-CA" dirty="0">
                <a:solidFill>
                  <a:srgbClr val="FF0000"/>
                </a:solidFill>
              </a:rPr>
              <a:t> Largest two random numbers</a:t>
            </a:r>
          </a:p>
        </p:txBody>
      </p:sp>
      <p:sp>
        <p:nvSpPr>
          <p:cNvPr id="30" name="Content Placeholder 2">
            <a:extLst>
              <a:ext uri="{FF2B5EF4-FFF2-40B4-BE49-F238E27FC236}">
                <a16:creationId xmlns:a16="http://schemas.microsoft.com/office/drawing/2014/main" id="{9A306EC7-A52A-499D-A5F4-D34A39B903F8}"/>
              </a:ext>
            </a:extLst>
          </p:cNvPr>
          <p:cNvSpPr txBox="1">
            <a:spLocks/>
          </p:cNvSpPr>
          <p:nvPr/>
        </p:nvSpPr>
        <p:spPr>
          <a:xfrm>
            <a:off x="6085210" y="5712882"/>
            <a:ext cx="4817458" cy="44245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3</a:t>
            </a:r>
            <a:r>
              <a:rPr lang="en-CA" baseline="30000" dirty="0">
                <a:solidFill>
                  <a:srgbClr val="FF0000"/>
                </a:solidFill>
              </a:rPr>
              <a:t>rd</a:t>
            </a:r>
            <a:r>
              <a:rPr lang="en-CA" dirty="0">
                <a:solidFill>
                  <a:srgbClr val="FF0000"/>
                </a:solidFill>
              </a:rPr>
              <a:t> and 4</a:t>
            </a:r>
            <a:r>
              <a:rPr lang="en-CA" baseline="30000" dirty="0">
                <a:solidFill>
                  <a:srgbClr val="FF0000"/>
                </a:solidFill>
              </a:rPr>
              <a:t>th</a:t>
            </a:r>
            <a:r>
              <a:rPr lang="en-CA" dirty="0">
                <a:solidFill>
                  <a:srgbClr val="FF0000"/>
                </a:solidFill>
              </a:rPr>
              <a:t> Largest two random numbers</a:t>
            </a:r>
          </a:p>
        </p:txBody>
      </p:sp>
      <p:sp>
        <p:nvSpPr>
          <p:cNvPr id="31" name="Content Placeholder 2">
            <a:extLst>
              <a:ext uri="{FF2B5EF4-FFF2-40B4-BE49-F238E27FC236}">
                <a16:creationId xmlns:a16="http://schemas.microsoft.com/office/drawing/2014/main" id="{60C60DCA-7E6F-4FC8-ADA4-7C8D341BD3CF}"/>
              </a:ext>
            </a:extLst>
          </p:cNvPr>
          <p:cNvSpPr txBox="1">
            <a:spLocks/>
          </p:cNvSpPr>
          <p:nvPr/>
        </p:nvSpPr>
        <p:spPr>
          <a:xfrm>
            <a:off x="6085210" y="6014960"/>
            <a:ext cx="4817458" cy="44245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Largest two random numbers</a:t>
            </a:r>
          </a:p>
        </p:txBody>
      </p:sp>
    </p:spTree>
    <p:extLst>
      <p:ext uri="{BB962C8B-B14F-4D97-AF65-F5344CB8AC3E}">
        <p14:creationId xmlns:p14="http://schemas.microsoft.com/office/powerpoint/2010/main" val="148368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E4F4F7-2416-4003-AC25-24531C178E70}"/>
              </a:ext>
            </a:extLst>
          </p:cNvPr>
          <p:cNvSpPr>
            <a:spLocks noGrp="1"/>
          </p:cNvSpPr>
          <p:nvPr>
            <p:ph idx="1"/>
          </p:nvPr>
        </p:nvSpPr>
        <p:spPr>
          <a:xfrm>
            <a:off x="352678" y="166758"/>
            <a:ext cx="10515600" cy="2479338"/>
          </a:xfrm>
        </p:spPr>
        <p:txBody>
          <a:bodyPr/>
          <a:lstStyle/>
          <a:p>
            <a:pPr marL="0" indent="0">
              <a:buNone/>
            </a:pPr>
            <a:r>
              <a:rPr lang="en-CA" dirty="0">
                <a:solidFill>
                  <a:srgbClr val="FF0000"/>
                </a:solidFill>
              </a:rPr>
              <a:t>c) Using only </a:t>
            </a:r>
            <a:r>
              <a:rPr lang="en-CA" dirty="0" err="1">
                <a:solidFill>
                  <a:srgbClr val="FF0000"/>
                </a:solidFill>
              </a:rPr>
              <a:t>bluepoint</a:t>
            </a:r>
            <a:r>
              <a:rPr lang="en-CA" dirty="0">
                <a:solidFill>
                  <a:srgbClr val="FF0000"/>
                </a:solidFill>
              </a:rPr>
              <a:t> oysters will reduce a source of variation in the experimental units, the tanks of oysters in this experiment.  By eliminating this possible source of variation, type of oysters, we are better able to isolate the variability due to the factors of interest to us (nutrient and salt level).  This will make it easier to identify any treatment effects that may be present.</a:t>
            </a:r>
          </a:p>
        </p:txBody>
      </p:sp>
      <p:sp>
        <p:nvSpPr>
          <p:cNvPr id="4" name="Content Placeholder 2">
            <a:extLst>
              <a:ext uri="{FF2B5EF4-FFF2-40B4-BE49-F238E27FC236}">
                <a16:creationId xmlns:a16="http://schemas.microsoft.com/office/drawing/2014/main" id="{EAFFC35A-470E-446E-BD72-57777BE7B86E}"/>
              </a:ext>
            </a:extLst>
          </p:cNvPr>
          <p:cNvSpPr txBox="1">
            <a:spLocks/>
          </p:cNvSpPr>
          <p:nvPr/>
        </p:nvSpPr>
        <p:spPr>
          <a:xfrm>
            <a:off x="189489" y="2528284"/>
            <a:ext cx="10515600" cy="2479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What are we looking for here? </a:t>
            </a:r>
          </a:p>
          <a:p>
            <a:pPr marL="514350" indent="-514350">
              <a:buFont typeface="Arial" panose="020B0604020202020204" pitchFamily="34" charset="0"/>
              <a:buAutoNum type="arabicPeriod"/>
            </a:pPr>
            <a:r>
              <a:rPr lang="en-CA" dirty="0">
                <a:solidFill>
                  <a:srgbClr val="FF0000"/>
                </a:solidFill>
              </a:rPr>
              <a:t>Identify what statistical advantage if variability is reduced</a:t>
            </a:r>
          </a:p>
          <a:p>
            <a:pPr marL="514350" indent="-514350">
              <a:buFont typeface="Arial" panose="020B0604020202020204" pitchFamily="34" charset="0"/>
              <a:buAutoNum type="arabicPeriod"/>
            </a:pPr>
            <a:r>
              <a:rPr lang="en-CA" dirty="0">
                <a:solidFill>
                  <a:srgbClr val="FF0000"/>
                </a:solidFill>
              </a:rPr>
              <a:t>Explains the association between reduced variability to increasing the likelihood of determining differences among treatments</a:t>
            </a:r>
          </a:p>
        </p:txBody>
      </p:sp>
    </p:spTree>
    <p:extLst>
      <p:ext uri="{BB962C8B-B14F-4D97-AF65-F5344CB8AC3E}">
        <p14:creationId xmlns:p14="http://schemas.microsoft.com/office/powerpoint/2010/main" val="1409843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A0663-7D25-4E20-8AC2-3F21E2F109F8}"/>
              </a:ext>
            </a:extLst>
          </p:cNvPr>
          <p:cNvSpPr>
            <a:spLocks noGrp="1"/>
          </p:cNvSpPr>
          <p:nvPr>
            <p:ph idx="1"/>
          </p:nvPr>
        </p:nvSpPr>
        <p:spPr>
          <a:xfrm>
            <a:off x="315589" y="223402"/>
            <a:ext cx="11013935" cy="1977632"/>
          </a:xfrm>
        </p:spPr>
        <p:txBody>
          <a:bodyPr/>
          <a:lstStyle/>
          <a:p>
            <a:pPr marL="0" indent="0">
              <a:buNone/>
            </a:pPr>
            <a:r>
              <a:rPr lang="en-CA" dirty="0">
                <a:solidFill>
                  <a:srgbClr val="FF0000"/>
                </a:solidFill>
              </a:rPr>
              <a:t>d) What are we looking for: </a:t>
            </a:r>
          </a:p>
          <a:p>
            <a:pPr marL="514350" indent="-514350">
              <a:buAutoNum type="arabicPeriod"/>
            </a:pPr>
            <a:r>
              <a:rPr lang="en-CA" dirty="0">
                <a:solidFill>
                  <a:srgbClr val="FF0000"/>
                </a:solidFill>
              </a:rPr>
              <a:t>Identifies the statistical disadvantage of limited scope of inference</a:t>
            </a:r>
          </a:p>
          <a:p>
            <a:pPr marL="514350" indent="-514350">
              <a:buAutoNum type="arabicPeriod"/>
            </a:pPr>
            <a:r>
              <a:rPr lang="en-CA" dirty="0">
                <a:solidFill>
                  <a:srgbClr val="FF0000"/>
                </a:solidFill>
              </a:rPr>
              <a:t>An explanation that different species of oysters may respond differently to treatments provided</a:t>
            </a:r>
          </a:p>
        </p:txBody>
      </p:sp>
      <p:sp>
        <p:nvSpPr>
          <p:cNvPr id="4" name="Content Placeholder 2">
            <a:extLst>
              <a:ext uri="{FF2B5EF4-FFF2-40B4-BE49-F238E27FC236}">
                <a16:creationId xmlns:a16="http://schemas.microsoft.com/office/drawing/2014/main" id="{F44269C2-31D6-4A55-8B5D-EC95F1758CB4}"/>
              </a:ext>
            </a:extLst>
          </p:cNvPr>
          <p:cNvSpPr txBox="1">
            <a:spLocks/>
          </p:cNvSpPr>
          <p:nvPr/>
        </p:nvSpPr>
        <p:spPr>
          <a:xfrm>
            <a:off x="128123" y="2201034"/>
            <a:ext cx="11013935" cy="197763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Answer: Using </a:t>
            </a:r>
            <a:r>
              <a:rPr lang="en-CA" dirty="0" err="1">
                <a:solidFill>
                  <a:srgbClr val="FF0000"/>
                </a:solidFill>
              </a:rPr>
              <a:t>bluepoint</a:t>
            </a:r>
            <a:r>
              <a:rPr lang="en-CA" dirty="0">
                <a:solidFill>
                  <a:srgbClr val="FF0000"/>
                </a:solidFill>
              </a:rPr>
              <a:t> oysters will limit the scope of inference for the biologist.  Ideally, the biologist would like to identify the treatment combination that leads to the most growth for all oysters.  However, the biologist may only be able to identify the best treatment combination for </a:t>
            </a:r>
            <a:r>
              <a:rPr lang="en-CA" dirty="0" err="1">
                <a:solidFill>
                  <a:srgbClr val="FF0000"/>
                </a:solidFill>
              </a:rPr>
              <a:t>bluepoint</a:t>
            </a:r>
            <a:r>
              <a:rPr lang="en-CA" dirty="0">
                <a:solidFill>
                  <a:srgbClr val="FF0000"/>
                </a:solidFill>
              </a:rPr>
              <a:t> oysters cause other types of oysters may respond differently to the treatments</a:t>
            </a:r>
          </a:p>
        </p:txBody>
      </p:sp>
    </p:spTree>
    <p:extLst>
      <p:ext uri="{BB962C8B-B14F-4D97-AF65-F5344CB8AC3E}">
        <p14:creationId xmlns:p14="http://schemas.microsoft.com/office/powerpoint/2010/main" val="215977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BC76A6-C1B7-43E4-8CF1-90261A77FB96}"/>
              </a:ext>
            </a:extLst>
          </p:cNvPr>
          <p:cNvSpPr>
            <a:spLocks noGrp="1"/>
          </p:cNvSpPr>
          <p:nvPr>
            <p:ph idx="1"/>
          </p:nvPr>
        </p:nvSpPr>
        <p:spPr>
          <a:xfrm>
            <a:off x="417414" y="385243"/>
            <a:ext cx="10515600" cy="3571762"/>
          </a:xfrm>
        </p:spPr>
        <p:txBody>
          <a:bodyPr/>
          <a:lstStyle/>
          <a:p>
            <a:pPr marL="0" indent="0">
              <a:buNone/>
            </a:pPr>
            <a:r>
              <a:rPr lang="en-CA" dirty="0"/>
              <a:t>Which of the following can be used to show a cause-and-effect relationship between two variables?</a:t>
            </a:r>
          </a:p>
          <a:p>
            <a:pPr marL="0" indent="0">
              <a:buNone/>
            </a:pPr>
            <a:r>
              <a:rPr lang="en-CA" dirty="0"/>
              <a:t>a)A census where all subjects are surveyed</a:t>
            </a:r>
          </a:p>
          <a:p>
            <a:pPr marL="0" indent="0">
              <a:buNone/>
            </a:pPr>
            <a:r>
              <a:rPr lang="en-CA" dirty="0"/>
              <a:t>b) A controlled experiment where lurking variables are controlled</a:t>
            </a:r>
          </a:p>
          <a:p>
            <a:pPr marL="0" indent="0">
              <a:buNone/>
            </a:pPr>
            <a:r>
              <a:rPr lang="en-CA" dirty="0"/>
              <a:t>c) An observation study where confounding variables are controlled</a:t>
            </a:r>
          </a:p>
          <a:p>
            <a:pPr marL="0" indent="0">
              <a:buNone/>
            </a:pPr>
            <a:r>
              <a:rPr lang="en-CA" dirty="0"/>
              <a:t>d) A sample survey with a large sample size</a:t>
            </a:r>
          </a:p>
          <a:p>
            <a:pPr marL="0" indent="0">
              <a:buNone/>
            </a:pPr>
            <a:r>
              <a:rPr lang="en-CA" dirty="0"/>
              <a:t>e) Nothing can prove a cause-and-effect relationship</a:t>
            </a:r>
          </a:p>
        </p:txBody>
      </p:sp>
      <p:sp>
        <p:nvSpPr>
          <p:cNvPr id="5" name="Content Placeholder 2">
            <a:extLst>
              <a:ext uri="{FF2B5EF4-FFF2-40B4-BE49-F238E27FC236}">
                <a16:creationId xmlns:a16="http://schemas.microsoft.com/office/drawing/2014/main" id="{2029AE42-4AE3-4E68-9632-4181E6C1B08A}"/>
              </a:ext>
            </a:extLst>
          </p:cNvPr>
          <p:cNvSpPr txBox="1">
            <a:spLocks/>
          </p:cNvSpPr>
          <p:nvPr/>
        </p:nvSpPr>
        <p:spPr>
          <a:xfrm>
            <a:off x="168246" y="4256411"/>
            <a:ext cx="11013935" cy="6314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Census, observational studies, and surveys CAN NOT establish causation</a:t>
            </a:r>
          </a:p>
        </p:txBody>
      </p:sp>
      <p:sp>
        <p:nvSpPr>
          <p:cNvPr id="2" name="Content Placeholder 2">
            <a:extLst>
              <a:ext uri="{FF2B5EF4-FFF2-40B4-BE49-F238E27FC236}">
                <a16:creationId xmlns:a16="http://schemas.microsoft.com/office/drawing/2014/main" id="{3DEF85B1-BF6C-8289-038C-4527AA97E419}"/>
              </a:ext>
            </a:extLst>
          </p:cNvPr>
          <p:cNvSpPr txBox="1">
            <a:spLocks/>
          </p:cNvSpPr>
          <p:nvPr/>
        </p:nvSpPr>
        <p:spPr>
          <a:xfrm>
            <a:off x="187642" y="4924200"/>
            <a:ext cx="11013935" cy="9612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Answer: “B”, only an experiment with a control group and random assignment can be used to establish causation</a:t>
            </a:r>
          </a:p>
        </p:txBody>
      </p:sp>
    </p:spTree>
    <p:extLst>
      <p:ext uri="{BB962C8B-B14F-4D97-AF65-F5344CB8AC3E}">
        <p14:creationId xmlns:p14="http://schemas.microsoft.com/office/powerpoint/2010/main" val="326870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4584AE-5EF1-4DA6-AC84-E5403DA2AC42}"/>
              </a:ext>
            </a:extLst>
          </p:cNvPr>
          <p:cNvSpPr>
            <a:spLocks noGrp="1"/>
          </p:cNvSpPr>
          <p:nvPr>
            <p:ph idx="1"/>
          </p:nvPr>
        </p:nvSpPr>
        <p:spPr>
          <a:xfrm>
            <a:off x="292608" y="292608"/>
            <a:ext cx="11704320" cy="4418381"/>
          </a:xfrm>
        </p:spPr>
        <p:txBody>
          <a:bodyPr>
            <a:normAutofit fontScale="92500"/>
          </a:bodyPr>
          <a:lstStyle/>
          <a:p>
            <a:pPr marL="0" indent="0">
              <a:buNone/>
            </a:pPr>
            <a:r>
              <a:rPr lang="en-US" b="1" dirty="0"/>
              <a:t>2.</a:t>
            </a:r>
            <a:r>
              <a:rPr lang="en-US" dirty="0"/>
              <a:t>	Which of the following statements is FALSE?</a:t>
            </a:r>
            <a:endParaRPr lang="en-CA" dirty="0"/>
          </a:p>
          <a:p>
            <a:pPr marL="0" indent="0">
              <a:buNone/>
            </a:pPr>
            <a:r>
              <a:rPr lang="en-US" dirty="0"/>
              <a:t>(a) Nonresponse can cause bias in surveys because non-respondents often tend to behave differently from people who respond.</a:t>
            </a:r>
            <a:endParaRPr lang="en-CA" dirty="0"/>
          </a:p>
          <a:p>
            <a:pPr marL="0" indent="0">
              <a:buNone/>
            </a:pPr>
            <a:r>
              <a:rPr lang="en-US" dirty="0"/>
              <a:t>(b) Non-sampling errors are often bigger than the random sampling errors in surveys.</a:t>
            </a:r>
            <a:endParaRPr lang="en-CA" dirty="0"/>
          </a:p>
          <a:p>
            <a:pPr marL="0" indent="0">
              <a:buNone/>
            </a:pPr>
            <a:r>
              <a:rPr lang="en-US" dirty="0"/>
              <a:t>(c) Slight changes in the wording of questions can make a measurable difference in survey results.</a:t>
            </a:r>
            <a:endParaRPr lang="en-CA" dirty="0"/>
          </a:p>
          <a:p>
            <a:pPr marL="0" indent="0">
              <a:buNone/>
            </a:pPr>
            <a:r>
              <a:rPr lang="en-US" dirty="0"/>
              <a:t>(d) People will sometimes answer a question differently for different interviewers.</a:t>
            </a:r>
            <a:endParaRPr lang="en-CA" dirty="0"/>
          </a:p>
          <a:p>
            <a:pPr marL="0" indent="0">
              <a:buNone/>
            </a:pPr>
            <a:r>
              <a:rPr lang="en-US" dirty="0"/>
              <a:t>(e) Sophisticated statistical methods can always correct the results if the population you are sampling from is different from the population of interest, for example, due to </a:t>
            </a:r>
            <a:r>
              <a:rPr lang="en-US" dirty="0" err="1"/>
              <a:t>undercoverage</a:t>
            </a:r>
            <a:r>
              <a:rPr lang="en-US" dirty="0"/>
              <a:t>.</a:t>
            </a:r>
            <a:endParaRPr lang="en-CA" dirty="0"/>
          </a:p>
          <a:p>
            <a:pPr marL="0" indent="0">
              <a:buNone/>
            </a:pPr>
            <a:endParaRPr lang="en-CA" dirty="0"/>
          </a:p>
        </p:txBody>
      </p:sp>
      <p:sp>
        <p:nvSpPr>
          <p:cNvPr id="4" name="TextBox 3">
            <a:extLst>
              <a:ext uri="{FF2B5EF4-FFF2-40B4-BE49-F238E27FC236}">
                <a16:creationId xmlns:a16="http://schemas.microsoft.com/office/drawing/2014/main" id="{FA18C3D9-BC98-4ED5-B729-F72FD81E50D9}"/>
              </a:ext>
            </a:extLst>
          </p:cNvPr>
          <p:cNvSpPr txBox="1"/>
          <p:nvPr/>
        </p:nvSpPr>
        <p:spPr>
          <a:xfrm>
            <a:off x="346141" y="4577986"/>
            <a:ext cx="9992563" cy="369332"/>
          </a:xfrm>
          <a:prstGeom prst="rect">
            <a:avLst/>
          </a:prstGeom>
          <a:noFill/>
        </p:spPr>
        <p:txBody>
          <a:bodyPr wrap="square" rtlCol="0">
            <a:spAutoFit/>
          </a:bodyPr>
          <a:lstStyle/>
          <a:p>
            <a:r>
              <a:rPr lang="en-CA" dirty="0">
                <a:solidFill>
                  <a:srgbClr val="FF0000"/>
                </a:solidFill>
              </a:rPr>
              <a:t>First cross off all the choices that are likely TRUE</a:t>
            </a:r>
          </a:p>
        </p:txBody>
      </p:sp>
      <p:grpSp>
        <p:nvGrpSpPr>
          <p:cNvPr id="10" name="Group 9">
            <a:extLst>
              <a:ext uri="{FF2B5EF4-FFF2-40B4-BE49-F238E27FC236}">
                <a16:creationId xmlns:a16="http://schemas.microsoft.com/office/drawing/2014/main" id="{2705EF82-CAE7-473F-A55E-A2DC184DF5F2}"/>
              </a:ext>
            </a:extLst>
          </p:cNvPr>
          <p:cNvGrpSpPr/>
          <p:nvPr/>
        </p:nvGrpSpPr>
        <p:grpSpPr>
          <a:xfrm>
            <a:off x="6517178" y="1147156"/>
            <a:ext cx="490451" cy="318654"/>
            <a:chOff x="6600305" y="1188720"/>
            <a:chExt cx="490451" cy="318654"/>
          </a:xfrm>
        </p:grpSpPr>
        <p:cxnSp>
          <p:nvCxnSpPr>
            <p:cNvPr id="6" name="Straight Connector 5">
              <a:extLst>
                <a:ext uri="{FF2B5EF4-FFF2-40B4-BE49-F238E27FC236}">
                  <a16:creationId xmlns:a16="http://schemas.microsoft.com/office/drawing/2014/main" id="{F53FA542-7373-D30F-1B6F-379BC849163E}"/>
                </a:ext>
              </a:extLst>
            </p:cNvPr>
            <p:cNvCxnSpPr/>
            <p:nvPr/>
          </p:nvCxnSpPr>
          <p:spPr>
            <a:xfrm>
              <a:off x="6600305" y="1305098"/>
              <a:ext cx="207819" cy="19119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031FE93-1CC6-05B2-B337-E88AA8C414EC}"/>
                </a:ext>
              </a:extLst>
            </p:cNvPr>
            <p:cNvCxnSpPr>
              <a:cxnSpLocks/>
            </p:cNvCxnSpPr>
            <p:nvPr/>
          </p:nvCxnSpPr>
          <p:spPr>
            <a:xfrm flipH="1">
              <a:off x="6810895" y="1188720"/>
              <a:ext cx="279861" cy="31865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6B79578D-CAA5-4613-F83C-45FD3654C103}"/>
              </a:ext>
            </a:extLst>
          </p:cNvPr>
          <p:cNvSpPr txBox="1"/>
          <p:nvPr/>
        </p:nvSpPr>
        <p:spPr>
          <a:xfrm>
            <a:off x="407101" y="4954829"/>
            <a:ext cx="9992563" cy="369332"/>
          </a:xfrm>
          <a:prstGeom prst="rect">
            <a:avLst/>
          </a:prstGeom>
          <a:noFill/>
        </p:spPr>
        <p:txBody>
          <a:bodyPr wrap="square" rtlCol="0">
            <a:spAutoFit/>
          </a:bodyPr>
          <a:lstStyle/>
          <a:p>
            <a:r>
              <a:rPr lang="en-CA" dirty="0">
                <a:solidFill>
                  <a:srgbClr val="FF0000"/>
                </a:solidFill>
              </a:rPr>
              <a:t>a) TRUE: Non respondents are behaving differently b/c they are NOT responding</a:t>
            </a:r>
          </a:p>
        </p:txBody>
      </p:sp>
      <p:grpSp>
        <p:nvGrpSpPr>
          <p:cNvPr id="12" name="Group 11">
            <a:extLst>
              <a:ext uri="{FF2B5EF4-FFF2-40B4-BE49-F238E27FC236}">
                <a16:creationId xmlns:a16="http://schemas.microsoft.com/office/drawing/2014/main" id="{3DB9F8A8-902C-B49E-2E16-F2B22F89A2E7}"/>
              </a:ext>
            </a:extLst>
          </p:cNvPr>
          <p:cNvGrpSpPr/>
          <p:nvPr/>
        </p:nvGrpSpPr>
        <p:grpSpPr>
          <a:xfrm>
            <a:off x="2355273" y="2521527"/>
            <a:ext cx="490451" cy="318654"/>
            <a:chOff x="6600305" y="1188720"/>
            <a:chExt cx="490451" cy="318654"/>
          </a:xfrm>
        </p:grpSpPr>
        <p:cxnSp>
          <p:nvCxnSpPr>
            <p:cNvPr id="13" name="Straight Connector 12">
              <a:extLst>
                <a:ext uri="{FF2B5EF4-FFF2-40B4-BE49-F238E27FC236}">
                  <a16:creationId xmlns:a16="http://schemas.microsoft.com/office/drawing/2014/main" id="{D986A83C-6C8C-0F0C-68E9-8D3002C199C0}"/>
                </a:ext>
              </a:extLst>
            </p:cNvPr>
            <p:cNvCxnSpPr/>
            <p:nvPr/>
          </p:nvCxnSpPr>
          <p:spPr>
            <a:xfrm>
              <a:off x="6600305" y="1305098"/>
              <a:ext cx="207819" cy="19119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CD7143F-1A10-64D7-C95E-2FCE87C5DC80}"/>
                </a:ext>
              </a:extLst>
            </p:cNvPr>
            <p:cNvCxnSpPr>
              <a:cxnSpLocks/>
            </p:cNvCxnSpPr>
            <p:nvPr/>
          </p:nvCxnSpPr>
          <p:spPr>
            <a:xfrm flipH="1">
              <a:off x="6810895" y="1188720"/>
              <a:ext cx="279861" cy="31865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42D746C9-F9AC-132A-322C-A6577CB249DA}"/>
              </a:ext>
            </a:extLst>
          </p:cNvPr>
          <p:cNvSpPr txBox="1"/>
          <p:nvPr/>
        </p:nvSpPr>
        <p:spPr>
          <a:xfrm>
            <a:off x="426498" y="5315045"/>
            <a:ext cx="3081474" cy="369332"/>
          </a:xfrm>
          <a:prstGeom prst="rect">
            <a:avLst/>
          </a:prstGeom>
          <a:noFill/>
        </p:spPr>
        <p:txBody>
          <a:bodyPr wrap="square" rtlCol="0">
            <a:spAutoFit/>
          </a:bodyPr>
          <a:lstStyle/>
          <a:p>
            <a:r>
              <a:rPr lang="en-CA" dirty="0">
                <a:solidFill>
                  <a:srgbClr val="FF0000"/>
                </a:solidFill>
              </a:rPr>
              <a:t>c) TRUE: This is wording bias</a:t>
            </a:r>
          </a:p>
        </p:txBody>
      </p:sp>
      <p:grpSp>
        <p:nvGrpSpPr>
          <p:cNvPr id="16" name="Group 15">
            <a:extLst>
              <a:ext uri="{FF2B5EF4-FFF2-40B4-BE49-F238E27FC236}">
                <a16:creationId xmlns:a16="http://schemas.microsoft.com/office/drawing/2014/main" id="{A759EA42-0A1B-12CF-6DBA-46B4D6D3D36B}"/>
              </a:ext>
            </a:extLst>
          </p:cNvPr>
          <p:cNvGrpSpPr/>
          <p:nvPr/>
        </p:nvGrpSpPr>
        <p:grpSpPr>
          <a:xfrm>
            <a:off x="11344102" y="2998124"/>
            <a:ext cx="490451" cy="318654"/>
            <a:chOff x="6600305" y="1188720"/>
            <a:chExt cx="490451" cy="318654"/>
          </a:xfrm>
        </p:grpSpPr>
        <p:cxnSp>
          <p:nvCxnSpPr>
            <p:cNvPr id="17" name="Straight Connector 16">
              <a:extLst>
                <a:ext uri="{FF2B5EF4-FFF2-40B4-BE49-F238E27FC236}">
                  <a16:creationId xmlns:a16="http://schemas.microsoft.com/office/drawing/2014/main" id="{99629915-E140-2471-F82A-34DEE48175DF}"/>
                </a:ext>
              </a:extLst>
            </p:cNvPr>
            <p:cNvCxnSpPr/>
            <p:nvPr/>
          </p:nvCxnSpPr>
          <p:spPr>
            <a:xfrm>
              <a:off x="6600305" y="1305098"/>
              <a:ext cx="207819" cy="19119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11A1C99-56B6-1411-9EB2-7FABEF892160}"/>
                </a:ext>
              </a:extLst>
            </p:cNvPr>
            <p:cNvCxnSpPr>
              <a:cxnSpLocks/>
            </p:cNvCxnSpPr>
            <p:nvPr/>
          </p:nvCxnSpPr>
          <p:spPr>
            <a:xfrm flipH="1">
              <a:off x="6810895" y="1188720"/>
              <a:ext cx="279861" cy="31865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2E4B2E1C-BEAB-4AE1-156D-BFDA78A5F8F3}"/>
              </a:ext>
            </a:extLst>
          </p:cNvPr>
          <p:cNvSpPr txBox="1"/>
          <p:nvPr/>
        </p:nvSpPr>
        <p:spPr>
          <a:xfrm>
            <a:off x="3430163" y="5326128"/>
            <a:ext cx="3081474" cy="369332"/>
          </a:xfrm>
          <a:prstGeom prst="rect">
            <a:avLst/>
          </a:prstGeom>
          <a:noFill/>
        </p:spPr>
        <p:txBody>
          <a:bodyPr wrap="square" rtlCol="0">
            <a:spAutoFit/>
          </a:bodyPr>
          <a:lstStyle/>
          <a:p>
            <a:r>
              <a:rPr lang="en-CA" dirty="0">
                <a:solidFill>
                  <a:srgbClr val="FF0000"/>
                </a:solidFill>
              </a:rPr>
              <a:t>d) TRUE: This is response bias</a:t>
            </a:r>
          </a:p>
        </p:txBody>
      </p:sp>
      <p:sp>
        <p:nvSpPr>
          <p:cNvPr id="20" name="TextBox 19">
            <a:extLst>
              <a:ext uri="{FF2B5EF4-FFF2-40B4-BE49-F238E27FC236}">
                <a16:creationId xmlns:a16="http://schemas.microsoft.com/office/drawing/2014/main" id="{CC579091-13D0-58FE-221D-B90D155E8FA3}"/>
              </a:ext>
            </a:extLst>
          </p:cNvPr>
          <p:cNvSpPr txBox="1"/>
          <p:nvPr/>
        </p:nvSpPr>
        <p:spPr>
          <a:xfrm>
            <a:off x="396019" y="5716827"/>
            <a:ext cx="3081474" cy="369332"/>
          </a:xfrm>
          <a:prstGeom prst="rect">
            <a:avLst/>
          </a:prstGeom>
          <a:noFill/>
        </p:spPr>
        <p:txBody>
          <a:bodyPr wrap="square" rtlCol="0">
            <a:spAutoFit/>
          </a:bodyPr>
          <a:lstStyle/>
          <a:p>
            <a:r>
              <a:rPr lang="en-CA" dirty="0">
                <a:solidFill>
                  <a:srgbClr val="FF0000"/>
                </a:solidFill>
              </a:rPr>
              <a:t>b) No idea….. Go read “E” first</a:t>
            </a:r>
          </a:p>
        </p:txBody>
      </p:sp>
      <p:sp>
        <p:nvSpPr>
          <p:cNvPr id="21" name="TextBox 20">
            <a:extLst>
              <a:ext uri="{FF2B5EF4-FFF2-40B4-BE49-F238E27FC236}">
                <a16:creationId xmlns:a16="http://schemas.microsoft.com/office/drawing/2014/main" id="{B2337BE4-532C-CA72-C5ED-3ABC283A34D2}"/>
              </a:ext>
            </a:extLst>
          </p:cNvPr>
          <p:cNvSpPr txBox="1"/>
          <p:nvPr/>
        </p:nvSpPr>
        <p:spPr>
          <a:xfrm>
            <a:off x="415415" y="6093673"/>
            <a:ext cx="9992563" cy="646331"/>
          </a:xfrm>
          <a:prstGeom prst="rect">
            <a:avLst/>
          </a:prstGeom>
          <a:noFill/>
        </p:spPr>
        <p:txBody>
          <a:bodyPr wrap="square" rtlCol="0">
            <a:spAutoFit/>
          </a:bodyPr>
          <a:lstStyle/>
          <a:p>
            <a:r>
              <a:rPr lang="en-CA" dirty="0">
                <a:solidFill>
                  <a:srgbClr val="FF0000"/>
                </a:solidFill>
              </a:rPr>
              <a:t>Answer: “E“ no statistical method can correct poor sampling selection, especially if you are sampling a population that is not of interest.</a:t>
            </a:r>
          </a:p>
        </p:txBody>
      </p:sp>
    </p:spTree>
    <p:extLst>
      <p:ext uri="{BB962C8B-B14F-4D97-AF65-F5344CB8AC3E}">
        <p14:creationId xmlns:p14="http://schemas.microsoft.com/office/powerpoint/2010/main" val="162019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5"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CFE73F-DA08-4118-945C-0223102D8630}"/>
              </a:ext>
            </a:extLst>
          </p:cNvPr>
          <p:cNvSpPr>
            <a:spLocks noGrp="1"/>
          </p:cNvSpPr>
          <p:nvPr>
            <p:ph idx="1"/>
          </p:nvPr>
        </p:nvSpPr>
        <p:spPr>
          <a:xfrm>
            <a:off x="417414" y="328599"/>
            <a:ext cx="11413142" cy="4348597"/>
          </a:xfrm>
        </p:spPr>
        <p:txBody>
          <a:bodyPr/>
          <a:lstStyle/>
          <a:p>
            <a:pPr marL="0" indent="0">
              <a:buNone/>
            </a:pPr>
            <a:r>
              <a:rPr lang="en-CA" dirty="0"/>
              <a:t>When the difference between what we expect and what we observe in a study is unusually large and cannot be attributed to chance, the finding is: </a:t>
            </a:r>
          </a:p>
          <a:p>
            <a:pPr marL="514350" indent="-514350">
              <a:buAutoNum type="alphaLcParenR"/>
            </a:pPr>
            <a:r>
              <a:rPr lang="en-CA" dirty="0"/>
              <a:t>Remarkable</a:t>
            </a:r>
          </a:p>
          <a:p>
            <a:pPr marL="514350" indent="-514350">
              <a:buAutoNum type="alphaLcParenR"/>
            </a:pPr>
            <a:r>
              <a:rPr lang="en-CA" dirty="0"/>
              <a:t>Repeatable</a:t>
            </a:r>
          </a:p>
          <a:p>
            <a:pPr marL="514350" indent="-514350">
              <a:buAutoNum type="alphaLcParenR"/>
            </a:pPr>
            <a:r>
              <a:rPr lang="en-CA" dirty="0"/>
              <a:t>Statistically significant</a:t>
            </a:r>
          </a:p>
          <a:p>
            <a:pPr marL="514350" indent="-514350">
              <a:buAutoNum type="alphaLcParenR"/>
            </a:pPr>
            <a:r>
              <a:rPr lang="en-CA" dirty="0"/>
              <a:t>Insignificant</a:t>
            </a:r>
          </a:p>
          <a:p>
            <a:pPr marL="514350" indent="-514350">
              <a:buAutoNum type="alphaLcParenR"/>
            </a:pPr>
            <a:r>
              <a:rPr lang="en-CA" dirty="0"/>
              <a:t>systematics</a:t>
            </a:r>
          </a:p>
        </p:txBody>
      </p:sp>
      <p:sp>
        <p:nvSpPr>
          <p:cNvPr id="5" name="Content Placeholder 2">
            <a:extLst>
              <a:ext uri="{FF2B5EF4-FFF2-40B4-BE49-F238E27FC236}">
                <a16:creationId xmlns:a16="http://schemas.microsoft.com/office/drawing/2014/main" id="{2E545945-C690-48BF-A42E-831016C55173}"/>
              </a:ext>
            </a:extLst>
          </p:cNvPr>
          <p:cNvSpPr txBox="1">
            <a:spLocks/>
          </p:cNvSpPr>
          <p:nvPr/>
        </p:nvSpPr>
        <p:spPr>
          <a:xfrm>
            <a:off x="168246" y="4102663"/>
            <a:ext cx="11013935" cy="1441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Answer: “C”</a:t>
            </a:r>
          </a:p>
          <a:p>
            <a:pPr marL="0" indent="0">
              <a:buFont typeface="Arial" panose="020B0604020202020204" pitchFamily="34" charset="0"/>
              <a:buNone/>
            </a:pPr>
            <a:r>
              <a:rPr lang="en-CA" dirty="0">
                <a:solidFill>
                  <a:srgbClr val="FF0000"/>
                </a:solidFill>
              </a:rPr>
              <a:t>A Statistically significant result is defined as a result that could not have happened by chance.</a:t>
            </a:r>
          </a:p>
          <a:p>
            <a:pPr marL="0" indent="0">
              <a:buFont typeface="Arial" panose="020B0604020202020204" pitchFamily="34" charset="0"/>
              <a:buNone/>
            </a:pPr>
            <a:endParaRPr lang="en-CA" dirty="0">
              <a:solidFill>
                <a:srgbClr val="FF0000"/>
              </a:solidFill>
            </a:endParaRPr>
          </a:p>
        </p:txBody>
      </p:sp>
      <p:sp>
        <p:nvSpPr>
          <p:cNvPr id="2" name="Content Placeholder 2">
            <a:extLst>
              <a:ext uri="{FF2B5EF4-FFF2-40B4-BE49-F238E27FC236}">
                <a16:creationId xmlns:a16="http://schemas.microsoft.com/office/drawing/2014/main" id="{D5AF5718-4689-13CD-A955-B69DD0EAC138}"/>
              </a:ext>
            </a:extLst>
          </p:cNvPr>
          <p:cNvSpPr txBox="1">
            <a:spLocks/>
          </p:cNvSpPr>
          <p:nvPr/>
        </p:nvSpPr>
        <p:spPr>
          <a:xfrm>
            <a:off x="162705" y="5593413"/>
            <a:ext cx="11013935" cy="7907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This is a term we will use often.  “statistically significant”: The results from our sample statistics are significant enough such that it could not be due </a:t>
            </a:r>
            <a:r>
              <a:rPr lang="en-CA">
                <a:solidFill>
                  <a:srgbClr val="FF0000"/>
                </a:solidFill>
              </a:rPr>
              <a:t>to chance</a:t>
            </a:r>
            <a:endParaRPr lang="en-CA" dirty="0">
              <a:solidFill>
                <a:srgbClr val="FF0000"/>
              </a:solidFill>
            </a:endParaRPr>
          </a:p>
          <a:p>
            <a:pPr marL="0" indent="0">
              <a:buFont typeface="Arial" panose="020B0604020202020204" pitchFamily="34" charset="0"/>
              <a:buNone/>
            </a:pPr>
            <a:endParaRPr lang="en-CA" dirty="0">
              <a:solidFill>
                <a:srgbClr val="FF0000"/>
              </a:solidFill>
            </a:endParaRPr>
          </a:p>
        </p:txBody>
      </p:sp>
    </p:spTree>
    <p:extLst>
      <p:ext uri="{BB962C8B-B14F-4D97-AF65-F5344CB8AC3E}">
        <p14:creationId xmlns:p14="http://schemas.microsoft.com/office/powerpoint/2010/main" val="83433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F6A71-9AE8-4363-B179-AB766E377029}"/>
              </a:ext>
            </a:extLst>
          </p:cNvPr>
          <p:cNvSpPr>
            <a:spLocks noGrp="1"/>
          </p:cNvSpPr>
          <p:nvPr>
            <p:ph idx="1"/>
          </p:nvPr>
        </p:nvSpPr>
        <p:spPr>
          <a:xfrm>
            <a:off x="153749" y="291313"/>
            <a:ext cx="12038251" cy="3277275"/>
          </a:xfrm>
        </p:spPr>
        <p:txBody>
          <a:bodyPr>
            <a:normAutofit fontScale="92500" lnSpcReduction="10000"/>
          </a:bodyPr>
          <a:lstStyle/>
          <a:p>
            <a:pPr marL="0" indent="0">
              <a:buNone/>
            </a:pPr>
            <a:r>
              <a:rPr lang="en-CA" dirty="0"/>
              <a:t>A new drug for headaches was given to a group of 25 people who had headaches.  Four hours after taking the new drug, 20 of the subjects reported that their headaches had disappeared.  From this information, you can conclude which of the following?</a:t>
            </a:r>
          </a:p>
          <a:p>
            <a:pPr marL="514350" indent="-514350">
              <a:buAutoNum type="alphaLcParenR"/>
            </a:pPr>
            <a:r>
              <a:rPr lang="en-CA" dirty="0"/>
              <a:t>The drug is an effective treatment for headaches</a:t>
            </a:r>
          </a:p>
          <a:p>
            <a:pPr marL="514350" indent="-514350">
              <a:buAutoNum type="alphaLcParenR"/>
            </a:pPr>
            <a:r>
              <a:rPr lang="en-CA" dirty="0"/>
              <a:t>Nothing, because the sample size was too small</a:t>
            </a:r>
          </a:p>
          <a:p>
            <a:pPr marL="514350" indent="-514350">
              <a:buAutoNum type="alphaLcParenR"/>
            </a:pPr>
            <a:r>
              <a:rPr lang="en-CA" dirty="0"/>
              <a:t>Nothing, because there is no control group for comparisons</a:t>
            </a:r>
          </a:p>
          <a:p>
            <a:pPr marL="514350" indent="-514350">
              <a:buAutoNum type="alphaLcParenR"/>
            </a:pPr>
            <a:r>
              <a:rPr lang="en-CA" dirty="0"/>
              <a:t>The new drug is better than Tylenol</a:t>
            </a:r>
          </a:p>
          <a:p>
            <a:pPr marL="514350" indent="-514350">
              <a:buAutoNum type="alphaLcParenR"/>
            </a:pPr>
            <a:r>
              <a:rPr lang="en-CA" dirty="0"/>
              <a:t>The drug is not effective for treating headaches</a:t>
            </a:r>
          </a:p>
        </p:txBody>
      </p:sp>
      <p:sp>
        <p:nvSpPr>
          <p:cNvPr id="5" name="Content Placeholder 2">
            <a:extLst>
              <a:ext uri="{FF2B5EF4-FFF2-40B4-BE49-F238E27FC236}">
                <a16:creationId xmlns:a16="http://schemas.microsoft.com/office/drawing/2014/main" id="{84E2DA37-633E-40C4-9A4A-D5B565324057}"/>
              </a:ext>
            </a:extLst>
          </p:cNvPr>
          <p:cNvSpPr txBox="1">
            <a:spLocks/>
          </p:cNvSpPr>
          <p:nvPr/>
        </p:nvSpPr>
        <p:spPr>
          <a:xfrm>
            <a:off x="168246" y="4256411"/>
            <a:ext cx="11013935" cy="728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Answer: “C”, there is no control group for comparisons…</a:t>
            </a:r>
          </a:p>
        </p:txBody>
      </p:sp>
    </p:spTree>
    <p:extLst>
      <p:ext uri="{BB962C8B-B14F-4D97-AF65-F5344CB8AC3E}">
        <p14:creationId xmlns:p14="http://schemas.microsoft.com/office/powerpoint/2010/main" val="370748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86D285-76E0-4854-BBCF-9B8F0D66FF5B}"/>
              </a:ext>
            </a:extLst>
          </p:cNvPr>
          <p:cNvSpPr>
            <a:spLocks noGrp="1"/>
          </p:cNvSpPr>
          <p:nvPr>
            <p:ph idx="1"/>
          </p:nvPr>
        </p:nvSpPr>
        <p:spPr>
          <a:xfrm>
            <a:off x="5497982" y="1940719"/>
            <a:ext cx="4143451" cy="4351338"/>
          </a:xfrm>
        </p:spPr>
        <p:txBody>
          <a:bodyPr/>
          <a:lstStyle/>
          <a:p>
            <a:pPr marL="0" indent="0">
              <a:buNone/>
            </a:pPr>
            <a:r>
              <a:rPr lang="en-CA" dirty="0"/>
              <a:t>Answer: “C” </a:t>
            </a:r>
          </a:p>
        </p:txBody>
      </p:sp>
      <p:pic>
        <p:nvPicPr>
          <p:cNvPr id="4" name="Picture 3">
            <a:extLst>
              <a:ext uri="{FF2B5EF4-FFF2-40B4-BE49-F238E27FC236}">
                <a16:creationId xmlns:a16="http://schemas.microsoft.com/office/drawing/2014/main" id="{0E2E4937-B093-4CDF-AE3B-650FF4920528}"/>
              </a:ext>
            </a:extLst>
          </p:cNvPr>
          <p:cNvPicPr>
            <a:picLocks noChangeAspect="1"/>
          </p:cNvPicPr>
          <p:nvPr/>
        </p:nvPicPr>
        <p:blipFill>
          <a:blip r:embed="rId3"/>
          <a:stretch>
            <a:fillRect/>
          </a:stretch>
        </p:blipFill>
        <p:spPr>
          <a:xfrm>
            <a:off x="484280" y="365125"/>
            <a:ext cx="4732462" cy="6176963"/>
          </a:xfrm>
          <a:prstGeom prst="rect">
            <a:avLst/>
          </a:prstGeom>
        </p:spPr>
      </p:pic>
    </p:spTree>
    <p:extLst>
      <p:ext uri="{BB962C8B-B14F-4D97-AF65-F5344CB8AC3E}">
        <p14:creationId xmlns:p14="http://schemas.microsoft.com/office/powerpoint/2010/main" val="218050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7FE1AC-9F11-438C-932E-1FCF4EECD3CC}"/>
              </a:ext>
            </a:extLst>
          </p:cNvPr>
          <p:cNvPicPr>
            <a:picLocks noChangeAspect="1"/>
          </p:cNvPicPr>
          <p:nvPr/>
        </p:nvPicPr>
        <p:blipFill>
          <a:blip r:embed="rId3"/>
          <a:stretch>
            <a:fillRect/>
          </a:stretch>
        </p:blipFill>
        <p:spPr>
          <a:xfrm>
            <a:off x="339770" y="146939"/>
            <a:ext cx="5756230" cy="6345936"/>
          </a:xfrm>
          <a:prstGeom prst="rect">
            <a:avLst/>
          </a:prstGeom>
        </p:spPr>
      </p:pic>
      <p:sp>
        <p:nvSpPr>
          <p:cNvPr id="5" name="Content Placeholder 2">
            <a:extLst>
              <a:ext uri="{FF2B5EF4-FFF2-40B4-BE49-F238E27FC236}">
                <a16:creationId xmlns:a16="http://schemas.microsoft.com/office/drawing/2014/main" id="{A1F898E2-A5FB-436F-AAF4-417C236A8BFB}"/>
              </a:ext>
            </a:extLst>
          </p:cNvPr>
          <p:cNvSpPr txBox="1">
            <a:spLocks/>
          </p:cNvSpPr>
          <p:nvPr/>
        </p:nvSpPr>
        <p:spPr>
          <a:xfrm>
            <a:off x="6617208" y="1377449"/>
            <a:ext cx="4143451" cy="4732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Answer: “C” </a:t>
            </a:r>
          </a:p>
        </p:txBody>
      </p:sp>
    </p:spTree>
    <p:extLst>
      <p:ext uri="{BB962C8B-B14F-4D97-AF65-F5344CB8AC3E}">
        <p14:creationId xmlns:p14="http://schemas.microsoft.com/office/powerpoint/2010/main" val="110005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DC9049-97EA-4865-93E9-76F29695311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1076" y="131037"/>
            <a:ext cx="9900476" cy="4850614"/>
          </a:xfrm>
          <a:prstGeom prst="rect">
            <a:avLst/>
          </a:prstGeom>
          <a:noFill/>
          <a:ln>
            <a:noFill/>
          </a:ln>
        </p:spPr>
      </p:pic>
      <p:sp>
        <p:nvSpPr>
          <p:cNvPr id="5" name="Content Placeholder 2">
            <a:extLst>
              <a:ext uri="{FF2B5EF4-FFF2-40B4-BE49-F238E27FC236}">
                <a16:creationId xmlns:a16="http://schemas.microsoft.com/office/drawing/2014/main" id="{97C122C0-D790-45C4-9896-1B612C61EE0A}"/>
              </a:ext>
            </a:extLst>
          </p:cNvPr>
          <p:cNvSpPr txBox="1">
            <a:spLocks/>
          </p:cNvSpPr>
          <p:nvPr/>
        </p:nvSpPr>
        <p:spPr>
          <a:xfrm>
            <a:off x="355396" y="5206232"/>
            <a:ext cx="4143451" cy="4732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Answer: “A” </a:t>
            </a:r>
          </a:p>
        </p:txBody>
      </p:sp>
    </p:spTree>
    <p:extLst>
      <p:ext uri="{BB962C8B-B14F-4D97-AF65-F5344CB8AC3E}">
        <p14:creationId xmlns:p14="http://schemas.microsoft.com/office/powerpoint/2010/main" val="53400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553601-9F57-48FA-9325-210F983DCFF4}"/>
              </a:ext>
            </a:extLst>
          </p:cNvPr>
          <p:cNvSpPr>
            <a:spLocks noGrp="1"/>
          </p:cNvSpPr>
          <p:nvPr>
            <p:ph idx="1"/>
          </p:nvPr>
        </p:nvSpPr>
        <p:spPr>
          <a:xfrm>
            <a:off x="198928" y="352874"/>
            <a:ext cx="11993071" cy="2568351"/>
          </a:xfrm>
        </p:spPr>
        <p:txBody>
          <a:bodyPr/>
          <a:lstStyle/>
          <a:p>
            <a:pPr marL="0" indent="0">
              <a:buNone/>
            </a:pPr>
            <a:r>
              <a:rPr lang="en-CA" dirty="0"/>
              <a:t>Sickle cell disease is a painful disorder of the red blood cells that affects mostly African </a:t>
            </a:r>
            <a:r>
              <a:rPr lang="en-CA" dirty="0" err="1"/>
              <a:t>americans</a:t>
            </a:r>
            <a:r>
              <a:rPr lang="en-CA" dirty="0"/>
              <a:t>.  To investigate whether the drug hydroxyurea can reduce the pain associated with sickle-cell disease, a study by WHO gave the drug to 150 sickle cell sufferers and a placebo to another 150.  The researchers then counted the number of episodes of pain reported by each subject.  </a:t>
            </a:r>
          </a:p>
        </p:txBody>
      </p:sp>
      <p:sp>
        <p:nvSpPr>
          <p:cNvPr id="4" name="Content Placeholder 2">
            <a:extLst>
              <a:ext uri="{FF2B5EF4-FFF2-40B4-BE49-F238E27FC236}">
                <a16:creationId xmlns:a16="http://schemas.microsoft.com/office/drawing/2014/main" id="{BB8D472E-9041-4692-924A-B9D521C641EC}"/>
              </a:ext>
            </a:extLst>
          </p:cNvPr>
          <p:cNvSpPr txBox="1">
            <a:spLocks/>
          </p:cNvSpPr>
          <p:nvPr/>
        </p:nvSpPr>
        <p:spPr>
          <a:xfrm>
            <a:off x="294685" y="2414994"/>
            <a:ext cx="6219404" cy="506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Match each item with the correct name:</a:t>
            </a:r>
          </a:p>
        </p:txBody>
      </p:sp>
      <p:sp>
        <p:nvSpPr>
          <p:cNvPr id="5" name="Content Placeholder 2">
            <a:extLst>
              <a:ext uri="{FF2B5EF4-FFF2-40B4-BE49-F238E27FC236}">
                <a16:creationId xmlns:a16="http://schemas.microsoft.com/office/drawing/2014/main" id="{C75FB9A9-74E1-4E08-AAF0-76DDC02ADD55}"/>
              </a:ext>
            </a:extLst>
          </p:cNvPr>
          <p:cNvSpPr txBox="1">
            <a:spLocks/>
          </p:cNvSpPr>
          <p:nvPr/>
        </p:nvSpPr>
        <p:spPr>
          <a:xfrm>
            <a:off x="252877" y="2988178"/>
            <a:ext cx="6219404" cy="506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Hydroxyurea dose or placebo dose</a:t>
            </a:r>
          </a:p>
        </p:txBody>
      </p:sp>
      <p:sp>
        <p:nvSpPr>
          <p:cNvPr id="6" name="Content Placeholder 2">
            <a:extLst>
              <a:ext uri="{FF2B5EF4-FFF2-40B4-BE49-F238E27FC236}">
                <a16:creationId xmlns:a16="http://schemas.microsoft.com/office/drawing/2014/main" id="{E74FFFE2-3BF6-4E5C-BC81-C8135462C29A}"/>
              </a:ext>
            </a:extLst>
          </p:cNvPr>
          <p:cNvSpPr txBox="1">
            <a:spLocks/>
          </p:cNvSpPr>
          <p:nvPr/>
        </p:nvSpPr>
        <p:spPr>
          <a:xfrm>
            <a:off x="251529" y="3561362"/>
            <a:ext cx="6219404" cy="506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Hydroxyurea pill</a:t>
            </a:r>
          </a:p>
        </p:txBody>
      </p:sp>
      <p:sp>
        <p:nvSpPr>
          <p:cNvPr id="7" name="Content Placeholder 2">
            <a:extLst>
              <a:ext uri="{FF2B5EF4-FFF2-40B4-BE49-F238E27FC236}">
                <a16:creationId xmlns:a16="http://schemas.microsoft.com/office/drawing/2014/main" id="{7C6F598C-B197-40F6-9D2E-1ABC5557FA96}"/>
              </a:ext>
            </a:extLst>
          </p:cNvPr>
          <p:cNvSpPr txBox="1">
            <a:spLocks/>
          </p:cNvSpPr>
          <p:nvPr/>
        </p:nvSpPr>
        <p:spPr>
          <a:xfrm>
            <a:off x="250181" y="4134546"/>
            <a:ext cx="6219404" cy="506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Number of episodes of pain</a:t>
            </a:r>
          </a:p>
        </p:txBody>
      </p:sp>
      <p:sp>
        <p:nvSpPr>
          <p:cNvPr id="8" name="Content Placeholder 2">
            <a:extLst>
              <a:ext uri="{FF2B5EF4-FFF2-40B4-BE49-F238E27FC236}">
                <a16:creationId xmlns:a16="http://schemas.microsoft.com/office/drawing/2014/main" id="{1A22A380-2760-4E88-B13F-42E9EDB03B4A}"/>
              </a:ext>
            </a:extLst>
          </p:cNvPr>
          <p:cNvSpPr txBox="1">
            <a:spLocks/>
          </p:cNvSpPr>
          <p:nvPr/>
        </p:nvSpPr>
        <p:spPr>
          <a:xfrm>
            <a:off x="248833" y="4707730"/>
            <a:ext cx="6219404" cy="506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150 people that received placebo drug</a:t>
            </a:r>
          </a:p>
        </p:txBody>
      </p:sp>
      <p:sp>
        <p:nvSpPr>
          <p:cNvPr id="9" name="Content Placeholder 2">
            <a:extLst>
              <a:ext uri="{FF2B5EF4-FFF2-40B4-BE49-F238E27FC236}">
                <a16:creationId xmlns:a16="http://schemas.microsoft.com/office/drawing/2014/main" id="{FF06A55A-B52C-4F22-A021-3AA667B07679}"/>
              </a:ext>
            </a:extLst>
          </p:cNvPr>
          <p:cNvSpPr txBox="1">
            <a:spLocks/>
          </p:cNvSpPr>
          <p:nvPr/>
        </p:nvSpPr>
        <p:spPr>
          <a:xfrm>
            <a:off x="247485" y="5280914"/>
            <a:ext cx="6219404" cy="506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The 300 people in the study</a:t>
            </a:r>
          </a:p>
        </p:txBody>
      </p:sp>
      <p:sp>
        <p:nvSpPr>
          <p:cNvPr id="10" name="Content Placeholder 2">
            <a:extLst>
              <a:ext uri="{FF2B5EF4-FFF2-40B4-BE49-F238E27FC236}">
                <a16:creationId xmlns:a16="http://schemas.microsoft.com/office/drawing/2014/main" id="{D657E6A3-8E75-4246-9F77-B8AB40AF77BA}"/>
              </a:ext>
            </a:extLst>
          </p:cNvPr>
          <p:cNvSpPr txBox="1">
            <a:spLocks/>
          </p:cNvSpPr>
          <p:nvPr/>
        </p:nvSpPr>
        <p:spPr>
          <a:xfrm>
            <a:off x="9038803" y="3021654"/>
            <a:ext cx="2969781" cy="506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Control Group</a:t>
            </a:r>
          </a:p>
        </p:txBody>
      </p:sp>
      <p:sp>
        <p:nvSpPr>
          <p:cNvPr id="11" name="Content Placeholder 2">
            <a:extLst>
              <a:ext uri="{FF2B5EF4-FFF2-40B4-BE49-F238E27FC236}">
                <a16:creationId xmlns:a16="http://schemas.microsoft.com/office/drawing/2014/main" id="{D49C07AA-915E-4524-BC91-601C109B4BCE}"/>
              </a:ext>
            </a:extLst>
          </p:cNvPr>
          <p:cNvSpPr txBox="1">
            <a:spLocks/>
          </p:cNvSpPr>
          <p:nvPr/>
        </p:nvSpPr>
        <p:spPr>
          <a:xfrm>
            <a:off x="9038803" y="3527885"/>
            <a:ext cx="2969781" cy="506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Treatment levels</a:t>
            </a:r>
          </a:p>
        </p:txBody>
      </p:sp>
      <p:sp>
        <p:nvSpPr>
          <p:cNvPr id="12" name="Content Placeholder 2">
            <a:extLst>
              <a:ext uri="{FF2B5EF4-FFF2-40B4-BE49-F238E27FC236}">
                <a16:creationId xmlns:a16="http://schemas.microsoft.com/office/drawing/2014/main" id="{D9313AEA-BB47-4FE1-BA46-6B1249CAB318}"/>
              </a:ext>
            </a:extLst>
          </p:cNvPr>
          <p:cNvSpPr txBox="1">
            <a:spLocks/>
          </p:cNvSpPr>
          <p:nvPr/>
        </p:nvSpPr>
        <p:spPr>
          <a:xfrm>
            <a:off x="9038803" y="4034116"/>
            <a:ext cx="2969781" cy="506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Subject</a:t>
            </a:r>
          </a:p>
        </p:txBody>
      </p:sp>
      <p:sp>
        <p:nvSpPr>
          <p:cNvPr id="13" name="Content Placeholder 2">
            <a:extLst>
              <a:ext uri="{FF2B5EF4-FFF2-40B4-BE49-F238E27FC236}">
                <a16:creationId xmlns:a16="http://schemas.microsoft.com/office/drawing/2014/main" id="{4645A18B-9199-43AD-A4FE-B5D4DBB951FF}"/>
              </a:ext>
            </a:extLst>
          </p:cNvPr>
          <p:cNvSpPr txBox="1">
            <a:spLocks/>
          </p:cNvSpPr>
          <p:nvPr/>
        </p:nvSpPr>
        <p:spPr>
          <a:xfrm>
            <a:off x="9038803" y="4540347"/>
            <a:ext cx="2969781" cy="50623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Explanatory variable</a:t>
            </a:r>
          </a:p>
        </p:txBody>
      </p:sp>
      <p:sp>
        <p:nvSpPr>
          <p:cNvPr id="14" name="Content Placeholder 2">
            <a:extLst>
              <a:ext uri="{FF2B5EF4-FFF2-40B4-BE49-F238E27FC236}">
                <a16:creationId xmlns:a16="http://schemas.microsoft.com/office/drawing/2014/main" id="{C5AD8940-8B42-4F81-9DBA-DC9C8FD33B51}"/>
              </a:ext>
            </a:extLst>
          </p:cNvPr>
          <p:cNvSpPr txBox="1">
            <a:spLocks/>
          </p:cNvSpPr>
          <p:nvPr/>
        </p:nvSpPr>
        <p:spPr>
          <a:xfrm>
            <a:off x="9038803" y="5046578"/>
            <a:ext cx="2969781" cy="506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Response variable</a:t>
            </a:r>
          </a:p>
        </p:txBody>
      </p:sp>
      <p:sp>
        <p:nvSpPr>
          <p:cNvPr id="15" name="Content Placeholder 2">
            <a:extLst>
              <a:ext uri="{FF2B5EF4-FFF2-40B4-BE49-F238E27FC236}">
                <a16:creationId xmlns:a16="http://schemas.microsoft.com/office/drawing/2014/main" id="{BE4C37F2-D12F-48A9-B751-A839ABD476B6}"/>
              </a:ext>
            </a:extLst>
          </p:cNvPr>
          <p:cNvSpPr txBox="1">
            <a:spLocks/>
          </p:cNvSpPr>
          <p:nvPr/>
        </p:nvSpPr>
        <p:spPr>
          <a:xfrm>
            <a:off x="9038803" y="5552809"/>
            <a:ext cx="2969781" cy="506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Factors</a:t>
            </a:r>
          </a:p>
        </p:txBody>
      </p:sp>
      <p:cxnSp>
        <p:nvCxnSpPr>
          <p:cNvPr id="18" name="Straight Arrow Connector 17">
            <a:extLst>
              <a:ext uri="{FF2B5EF4-FFF2-40B4-BE49-F238E27FC236}">
                <a16:creationId xmlns:a16="http://schemas.microsoft.com/office/drawing/2014/main" id="{14A10313-9F2F-44FC-802F-C97DC391CB65}"/>
              </a:ext>
            </a:extLst>
          </p:cNvPr>
          <p:cNvCxnSpPr>
            <a:endCxn id="11" idx="1"/>
          </p:cNvCxnSpPr>
          <p:nvPr/>
        </p:nvCxnSpPr>
        <p:spPr>
          <a:xfrm>
            <a:off x="5583504" y="3220630"/>
            <a:ext cx="3455299" cy="5603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B799C9E-C238-45D2-9F12-BD7AE7AD3378}"/>
              </a:ext>
            </a:extLst>
          </p:cNvPr>
          <p:cNvCxnSpPr>
            <a:cxnSpLocks/>
          </p:cNvCxnSpPr>
          <p:nvPr/>
        </p:nvCxnSpPr>
        <p:spPr>
          <a:xfrm>
            <a:off x="2783660" y="3737192"/>
            <a:ext cx="6368432" cy="20164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D0BD185-38E3-4A5B-8B89-DBD7010B4336}"/>
              </a:ext>
            </a:extLst>
          </p:cNvPr>
          <p:cNvCxnSpPr>
            <a:cxnSpLocks/>
            <a:endCxn id="14" idx="1"/>
          </p:cNvCxnSpPr>
          <p:nvPr/>
        </p:nvCxnSpPr>
        <p:spPr>
          <a:xfrm>
            <a:off x="4345423" y="4364517"/>
            <a:ext cx="4693380" cy="9351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09D460B-CA71-4564-9473-16F3C3731803}"/>
              </a:ext>
            </a:extLst>
          </p:cNvPr>
          <p:cNvCxnSpPr>
            <a:cxnSpLocks/>
          </p:cNvCxnSpPr>
          <p:nvPr/>
        </p:nvCxnSpPr>
        <p:spPr>
          <a:xfrm flipV="1">
            <a:off x="5971922" y="3282862"/>
            <a:ext cx="3066881" cy="17170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4753D64-78F7-40A8-8597-612EA9E87261}"/>
              </a:ext>
            </a:extLst>
          </p:cNvPr>
          <p:cNvCxnSpPr>
            <a:cxnSpLocks/>
            <a:endCxn id="12" idx="1"/>
          </p:cNvCxnSpPr>
          <p:nvPr/>
        </p:nvCxnSpPr>
        <p:spPr>
          <a:xfrm flipV="1">
            <a:off x="4345423" y="4287232"/>
            <a:ext cx="4693380" cy="12655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07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FB90D9-8A71-40AD-AE5D-756F8D81E460}"/>
              </a:ext>
            </a:extLst>
          </p:cNvPr>
          <p:cNvPicPr>
            <a:picLocks noChangeAspect="1"/>
          </p:cNvPicPr>
          <p:nvPr/>
        </p:nvPicPr>
        <p:blipFill>
          <a:blip r:embed="rId3"/>
          <a:stretch>
            <a:fillRect/>
          </a:stretch>
        </p:blipFill>
        <p:spPr>
          <a:xfrm>
            <a:off x="0" y="439674"/>
            <a:ext cx="12192000" cy="1948819"/>
          </a:xfrm>
          <a:prstGeom prst="rect">
            <a:avLst/>
          </a:prstGeom>
        </p:spPr>
      </p:pic>
      <p:sp>
        <p:nvSpPr>
          <p:cNvPr id="3" name="TextBox 2">
            <a:extLst>
              <a:ext uri="{FF2B5EF4-FFF2-40B4-BE49-F238E27FC236}">
                <a16:creationId xmlns:a16="http://schemas.microsoft.com/office/drawing/2014/main" id="{C8500673-C6B5-41D4-B0E4-7DC795322CAB}"/>
              </a:ext>
            </a:extLst>
          </p:cNvPr>
          <p:cNvSpPr txBox="1"/>
          <p:nvPr/>
        </p:nvSpPr>
        <p:spPr>
          <a:xfrm>
            <a:off x="226577" y="2484253"/>
            <a:ext cx="8140588" cy="1862048"/>
          </a:xfrm>
          <a:prstGeom prst="rect">
            <a:avLst/>
          </a:prstGeom>
          <a:noFill/>
        </p:spPr>
        <p:txBody>
          <a:bodyPr wrap="square" rtlCol="0">
            <a:spAutoFit/>
          </a:bodyPr>
          <a:lstStyle/>
          <a:p>
            <a:pPr marL="342900" indent="-342900">
              <a:buAutoNum type="alphaLcParenR"/>
            </a:pPr>
            <a:r>
              <a:rPr lang="en-CA" sz="2300" dirty="0"/>
              <a:t>A matched pairs study</a:t>
            </a:r>
          </a:p>
          <a:p>
            <a:pPr marL="342900" indent="-342900">
              <a:buAutoNum type="alphaLcParenR"/>
            </a:pPr>
            <a:r>
              <a:rPr lang="en-CA" sz="2300" dirty="0"/>
              <a:t>A double blinded experiment</a:t>
            </a:r>
          </a:p>
          <a:p>
            <a:pPr marL="342900" indent="-342900">
              <a:buAutoNum type="alphaLcParenR"/>
            </a:pPr>
            <a:r>
              <a:rPr lang="en-CA" sz="2300" dirty="0"/>
              <a:t>A controlled experiment</a:t>
            </a:r>
          </a:p>
          <a:p>
            <a:pPr marL="342900" indent="-342900">
              <a:buAutoNum type="alphaLcParenR"/>
            </a:pPr>
            <a:r>
              <a:rPr lang="en-CA" sz="2300" dirty="0"/>
              <a:t>A block design</a:t>
            </a:r>
          </a:p>
          <a:p>
            <a:pPr marL="342900" indent="-342900">
              <a:buAutoNum type="alphaLcParenR"/>
            </a:pPr>
            <a:r>
              <a:rPr lang="en-CA" sz="2300" dirty="0"/>
              <a:t>An observational study</a:t>
            </a:r>
          </a:p>
        </p:txBody>
      </p:sp>
      <p:sp>
        <p:nvSpPr>
          <p:cNvPr id="5" name="Content Placeholder 2">
            <a:extLst>
              <a:ext uri="{FF2B5EF4-FFF2-40B4-BE49-F238E27FC236}">
                <a16:creationId xmlns:a16="http://schemas.microsoft.com/office/drawing/2014/main" id="{81174305-C53D-4323-811D-BF8984B13624}"/>
              </a:ext>
            </a:extLst>
          </p:cNvPr>
          <p:cNvSpPr txBox="1">
            <a:spLocks/>
          </p:cNvSpPr>
          <p:nvPr/>
        </p:nvSpPr>
        <p:spPr>
          <a:xfrm>
            <a:off x="168246" y="4628643"/>
            <a:ext cx="11013935" cy="72828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Answer: “E”, the subjects were not assigned, they were not given a treatment to smoke</a:t>
            </a:r>
          </a:p>
        </p:txBody>
      </p:sp>
    </p:spTree>
    <p:extLst>
      <p:ext uri="{BB962C8B-B14F-4D97-AF65-F5344CB8AC3E}">
        <p14:creationId xmlns:p14="http://schemas.microsoft.com/office/powerpoint/2010/main" val="267835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790695-416F-46D1-8171-DD04C0E7382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5185" y="264617"/>
            <a:ext cx="10244811" cy="5141316"/>
          </a:xfrm>
          <a:prstGeom prst="rect">
            <a:avLst/>
          </a:prstGeom>
          <a:noFill/>
          <a:ln>
            <a:noFill/>
          </a:ln>
        </p:spPr>
      </p:pic>
    </p:spTree>
    <p:extLst>
      <p:ext uri="{BB962C8B-B14F-4D97-AF65-F5344CB8AC3E}">
        <p14:creationId xmlns:p14="http://schemas.microsoft.com/office/powerpoint/2010/main" val="3163283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0D1BFC-FE7F-49D5-A2A5-60F6B6A66D8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9729" y="102400"/>
            <a:ext cx="11638482" cy="5186490"/>
          </a:xfrm>
          <a:prstGeom prst="rect">
            <a:avLst/>
          </a:prstGeom>
          <a:noFill/>
          <a:ln>
            <a:noFill/>
          </a:ln>
        </p:spPr>
      </p:pic>
    </p:spTree>
    <p:extLst>
      <p:ext uri="{BB962C8B-B14F-4D97-AF65-F5344CB8AC3E}">
        <p14:creationId xmlns:p14="http://schemas.microsoft.com/office/powerpoint/2010/main" val="340347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EC8EC0-B3C9-42A4-B47A-DCBB05BE1107}"/>
              </a:ext>
            </a:extLst>
          </p:cNvPr>
          <p:cNvSpPr>
            <a:spLocks noGrp="1"/>
          </p:cNvSpPr>
          <p:nvPr>
            <p:ph idx="1"/>
          </p:nvPr>
        </p:nvSpPr>
        <p:spPr>
          <a:xfrm>
            <a:off x="197509" y="263347"/>
            <a:ext cx="11865255" cy="2414016"/>
          </a:xfrm>
        </p:spPr>
        <p:txBody>
          <a:bodyPr/>
          <a:lstStyle/>
          <a:p>
            <a:pPr marL="0" indent="0">
              <a:buNone/>
            </a:pPr>
            <a:r>
              <a:rPr lang="en-US" dirty="0"/>
              <a:t>A school district wants to compare the effectiveness of a standard AP Statistics curriculum and a new “hands-on” AP Statistics curriculum.  Two experienced teachers, Mr. P and Mr. L , each teach one class with the standard curriculum and one with the new approach. Students are assigned at random to these four classes.  At the end of the year, all students take the AP Statistics exam.  What are the subjects in this experiment?</a:t>
            </a:r>
            <a:endParaRPr lang="en-CA" dirty="0"/>
          </a:p>
        </p:txBody>
      </p:sp>
      <p:sp>
        <p:nvSpPr>
          <p:cNvPr id="5" name="Rectangle 2">
            <a:extLst>
              <a:ext uri="{FF2B5EF4-FFF2-40B4-BE49-F238E27FC236}">
                <a16:creationId xmlns:a16="http://schemas.microsoft.com/office/drawing/2014/main" id="{F2BA6FA7-C8AD-4ACB-89A0-AAE11A45F099}"/>
              </a:ext>
            </a:extLst>
          </p:cNvPr>
          <p:cNvSpPr>
            <a:spLocks noChangeArrowheads="1"/>
          </p:cNvSpPr>
          <p:nvPr/>
        </p:nvSpPr>
        <p:spPr bwMode="auto">
          <a:xfrm>
            <a:off x="197509" y="2677363"/>
            <a:ext cx="6313019"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(a) 	Mr. Pryor and Mr. Legacy.</a:t>
            </a:r>
            <a:endParaRPr kumimoji="0" lang="en-CA" altLang="en-US" sz="2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(b) 	the two AP Statistics curricula.</a:t>
            </a:r>
            <a:endParaRPr kumimoji="0" lang="en-CA" altLang="en-US" sz="2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(c) 	the students in the four classes.</a:t>
            </a:r>
            <a:endParaRPr kumimoji="0" lang="en-CA" altLang="en-US" sz="2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(d) 	all students taking AP Statistics in Texas.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(e) 	only one:  AP Statistics</a:t>
            </a:r>
            <a:r>
              <a:rPr kumimoji="0" lang="en-CA" altLang="en-US" sz="2200" b="0" i="0" u="none" strike="noStrike" cap="none" normalizeH="0" baseline="0" dirty="0">
                <a:ln>
                  <a:noFill/>
                </a:ln>
                <a:solidFill>
                  <a:schemeClr val="tx1"/>
                </a:solidFill>
                <a:effectLst/>
                <a:latin typeface="+mn-lt"/>
              </a:rPr>
              <a:t> </a:t>
            </a:r>
          </a:p>
        </p:txBody>
      </p:sp>
      <p:sp>
        <p:nvSpPr>
          <p:cNvPr id="6" name="Content Placeholder 2">
            <a:extLst>
              <a:ext uri="{FF2B5EF4-FFF2-40B4-BE49-F238E27FC236}">
                <a16:creationId xmlns:a16="http://schemas.microsoft.com/office/drawing/2014/main" id="{2DF1C336-CA7E-4A06-8DE9-0DEDFCF22D34}"/>
              </a:ext>
            </a:extLst>
          </p:cNvPr>
          <p:cNvSpPr txBox="1">
            <a:spLocks/>
          </p:cNvSpPr>
          <p:nvPr/>
        </p:nvSpPr>
        <p:spPr>
          <a:xfrm>
            <a:off x="168246" y="4628643"/>
            <a:ext cx="11013935" cy="7282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Answer: “C”, the subjects are the people receiving the treatment.  </a:t>
            </a:r>
          </a:p>
        </p:txBody>
      </p:sp>
    </p:spTree>
    <p:extLst>
      <p:ext uri="{BB962C8B-B14F-4D97-AF65-F5344CB8AC3E}">
        <p14:creationId xmlns:p14="http://schemas.microsoft.com/office/powerpoint/2010/main" val="317508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1ECD69-CBFE-4180-9E02-56E81C71898B}"/>
              </a:ext>
            </a:extLst>
          </p:cNvPr>
          <p:cNvSpPr>
            <a:spLocks noGrp="1"/>
          </p:cNvSpPr>
          <p:nvPr>
            <p:ph idx="1"/>
          </p:nvPr>
        </p:nvSpPr>
        <p:spPr>
          <a:xfrm>
            <a:off x="142313" y="28262"/>
            <a:ext cx="12016435" cy="4806086"/>
          </a:xfrm>
        </p:spPr>
        <p:txBody>
          <a:bodyPr>
            <a:normAutofit fontScale="92500" lnSpcReduction="10000"/>
          </a:bodyPr>
          <a:lstStyle/>
          <a:p>
            <a:pPr marL="0" indent="0">
              <a:buNone/>
            </a:pPr>
            <a:r>
              <a:rPr lang="en-US" dirty="0"/>
              <a:t>A properly conducted survey randomly selected 1000 Canadians (from a total population of about 30 million) and 1000 Americans (from a total population of about 300 million). Which of the following is FALSE?</a:t>
            </a:r>
            <a:br>
              <a:rPr lang="en-US" dirty="0"/>
            </a:br>
            <a:br>
              <a:rPr lang="en-US" dirty="0"/>
            </a:br>
            <a:r>
              <a:rPr lang="en-US" dirty="0"/>
              <a:t>(a) Random selection ensures that both samples are representative of their respective populations</a:t>
            </a:r>
            <a:br>
              <a:rPr lang="en-US" dirty="0"/>
            </a:br>
            <a:r>
              <a:rPr lang="en-US" dirty="0"/>
              <a:t>(b) If 2000 Canadians and 2000 Americans were selected for the study, we could be confident that the sample result would be more accurate</a:t>
            </a:r>
            <a:br>
              <a:rPr lang="en-US" dirty="0"/>
            </a:br>
            <a:r>
              <a:rPr lang="en-US" dirty="0"/>
              <a:t>(c)A smaller proportion of the American population has been chosen. Therefore, a particular person has a smaller chance of being selected in America than in Canada</a:t>
            </a:r>
          </a:p>
          <a:p>
            <a:pPr marL="0" indent="0">
              <a:buNone/>
            </a:pPr>
            <a:r>
              <a:rPr lang="en-US" dirty="0"/>
              <a:t>(d) A potential stratification variable for both countries could be location:  eastern, middle, or western continental.</a:t>
            </a:r>
            <a:endParaRPr lang="en-CA" dirty="0"/>
          </a:p>
          <a:p>
            <a:pPr marL="0" indent="0">
              <a:buNone/>
            </a:pPr>
            <a:r>
              <a:rPr lang="en-US" dirty="0"/>
              <a:t>(e) Random digit dialing to select people for the survey could induce biases in the results if the characteristic of interest for the survey is related to income.</a:t>
            </a:r>
            <a:endParaRPr lang="en-CA" dirty="0"/>
          </a:p>
          <a:p>
            <a:pPr marL="0" indent="0">
              <a:buNone/>
            </a:pPr>
            <a:endParaRPr lang="en-CA" dirty="0"/>
          </a:p>
        </p:txBody>
      </p:sp>
      <p:sp>
        <p:nvSpPr>
          <p:cNvPr id="10" name="TextBox 9">
            <a:extLst>
              <a:ext uri="{FF2B5EF4-FFF2-40B4-BE49-F238E27FC236}">
                <a16:creationId xmlns:a16="http://schemas.microsoft.com/office/drawing/2014/main" id="{694B14B6-3203-4BE5-BE76-711103DE0E06}"/>
              </a:ext>
            </a:extLst>
          </p:cNvPr>
          <p:cNvSpPr txBox="1"/>
          <p:nvPr/>
        </p:nvSpPr>
        <p:spPr>
          <a:xfrm>
            <a:off x="158941" y="4775163"/>
            <a:ext cx="11682374" cy="646331"/>
          </a:xfrm>
          <a:prstGeom prst="rect">
            <a:avLst/>
          </a:prstGeom>
          <a:noFill/>
        </p:spPr>
        <p:txBody>
          <a:bodyPr wrap="square" rtlCol="0">
            <a:spAutoFit/>
          </a:bodyPr>
          <a:lstStyle/>
          <a:p>
            <a:r>
              <a:rPr lang="en-CA" dirty="0">
                <a:solidFill>
                  <a:srgbClr val="FF0000"/>
                </a:solidFill>
              </a:rPr>
              <a:t>A) TRUE b/c if we take two samples of 1000 from each country, random selection allows the sample to be representative of their country</a:t>
            </a:r>
          </a:p>
        </p:txBody>
      </p:sp>
      <p:sp>
        <p:nvSpPr>
          <p:cNvPr id="4" name="TextBox 3">
            <a:extLst>
              <a:ext uri="{FF2B5EF4-FFF2-40B4-BE49-F238E27FC236}">
                <a16:creationId xmlns:a16="http://schemas.microsoft.com/office/drawing/2014/main" id="{69AC7E7D-2BD6-5AE3-90C8-EF9E7E801928}"/>
              </a:ext>
            </a:extLst>
          </p:cNvPr>
          <p:cNvSpPr txBox="1"/>
          <p:nvPr/>
        </p:nvSpPr>
        <p:spPr>
          <a:xfrm>
            <a:off x="153402" y="5359824"/>
            <a:ext cx="11682374" cy="369332"/>
          </a:xfrm>
          <a:prstGeom prst="rect">
            <a:avLst/>
          </a:prstGeom>
          <a:noFill/>
        </p:spPr>
        <p:txBody>
          <a:bodyPr wrap="square" rtlCol="0">
            <a:spAutoFit/>
          </a:bodyPr>
          <a:lstStyle/>
          <a:p>
            <a:r>
              <a:rPr lang="en-CA" dirty="0">
                <a:solidFill>
                  <a:srgbClr val="FF0000"/>
                </a:solidFill>
              </a:rPr>
              <a:t>C) TRUE b/c 1 out of 300 million is smaller than 1 out of 30 million.  So someone in America is less likely to be chosen</a:t>
            </a:r>
          </a:p>
        </p:txBody>
      </p:sp>
      <p:sp>
        <p:nvSpPr>
          <p:cNvPr id="5" name="TextBox 4">
            <a:extLst>
              <a:ext uri="{FF2B5EF4-FFF2-40B4-BE49-F238E27FC236}">
                <a16:creationId xmlns:a16="http://schemas.microsoft.com/office/drawing/2014/main" id="{77E3C3D2-D2F2-BDCB-9A79-AD978286C477}"/>
              </a:ext>
            </a:extLst>
          </p:cNvPr>
          <p:cNvSpPr txBox="1"/>
          <p:nvPr/>
        </p:nvSpPr>
        <p:spPr>
          <a:xfrm>
            <a:off x="172801" y="5728355"/>
            <a:ext cx="11682374" cy="369332"/>
          </a:xfrm>
          <a:prstGeom prst="rect">
            <a:avLst/>
          </a:prstGeom>
          <a:noFill/>
        </p:spPr>
        <p:txBody>
          <a:bodyPr wrap="square" rtlCol="0">
            <a:spAutoFit/>
          </a:bodyPr>
          <a:lstStyle/>
          <a:p>
            <a:r>
              <a:rPr lang="en-CA" dirty="0">
                <a:solidFill>
                  <a:srgbClr val="FF0000"/>
                </a:solidFill>
              </a:rPr>
              <a:t>D) TRUE Since both countries are big, stratifying by geography would be ideal</a:t>
            </a:r>
          </a:p>
        </p:txBody>
      </p:sp>
      <p:sp>
        <p:nvSpPr>
          <p:cNvPr id="6" name="TextBox 5">
            <a:extLst>
              <a:ext uri="{FF2B5EF4-FFF2-40B4-BE49-F238E27FC236}">
                <a16:creationId xmlns:a16="http://schemas.microsoft.com/office/drawing/2014/main" id="{14375E31-4859-664F-E476-2DE5EA92D592}"/>
              </a:ext>
            </a:extLst>
          </p:cNvPr>
          <p:cNvSpPr txBox="1"/>
          <p:nvPr/>
        </p:nvSpPr>
        <p:spPr>
          <a:xfrm>
            <a:off x="192197" y="6113511"/>
            <a:ext cx="11682374" cy="369332"/>
          </a:xfrm>
          <a:prstGeom prst="rect">
            <a:avLst/>
          </a:prstGeom>
          <a:noFill/>
        </p:spPr>
        <p:txBody>
          <a:bodyPr wrap="square" rtlCol="0">
            <a:spAutoFit/>
          </a:bodyPr>
          <a:lstStyle/>
          <a:p>
            <a:r>
              <a:rPr lang="en-CA" dirty="0">
                <a:solidFill>
                  <a:srgbClr val="FF0000"/>
                </a:solidFill>
              </a:rPr>
              <a:t>E) TRUE: digital dialing would lead to </a:t>
            </a:r>
            <a:r>
              <a:rPr lang="en-CA" dirty="0" err="1">
                <a:solidFill>
                  <a:srgbClr val="FF0000"/>
                </a:solidFill>
              </a:rPr>
              <a:t>undercoverage</a:t>
            </a:r>
            <a:r>
              <a:rPr lang="en-CA" dirty="0">
                <a:solidFill>
                  <a:srgbClr val="FF0000"/>
                </a:solidFill>
              </a:rPr>
              <a:t> for those without digital access</a:t>
            </a:r>
          </a:p>
        </p:txBody>
      </p:sp>
      <p:sp>
        <p:nvSpPr>
          <p:cNvPr id="7" name="TextBox 6">
            <a:extLst>
              <a:ext uri="{FF2B5EF4-FFF2-40B4-BE49-F238E27FC236}">
                <a16:creationId xmlns:a16="http://schemas.microsoft.com/office/drawing/2014/main" id="{738AE532-A067-AAC3-A58B-9A87DC1A24AC}"/>
              </a:ext>
            </a:extLst>
          </p:cNvPr>
          <p:cNvSpPr txBox="1"/>
          <p:nvPr/>
        </p:nvSpPr>
        <p:spPr>
          <a:xfrm>
            <a:off x="120148" y="6407228"/>
            <a:ext cx="11682374" cy="369332"/>
          </a:xfrm>
          <a:prstGeom prst="rect">
            <a:avLst/>
          </a:prstGeom>
          <a:noFill/>
        </p:spPr>
        <p:txBody>
          <a:bodyPr wrap="square" rtlCol="0">
            <a:spAutoFit/>
          </a:bodyPr>
          <a:lstStyle/>
          <a:p>
            <a:r>
              <a:rPr lang="en-CA" dirty="0">
                <a:solidFill>
                  <a:srgbClr val="FF0000"/>
                </a:solidFill>
              </a:rPr>
              <a:t>Answer: “B”  is false b/c the misrepresentation of the countries is still the same, thus having the same sample result</a:t>
            </a:r>
          </a:p>
        </p:txBody>
      </p:sp>
    </p:spTree>
    <p:extLst>
      <p:ext uri="{BB962C8B-B14F-4D97-AF65-F5344CB8AC3E}">
        <p14:creationId xmlns:p14="http://schemas.microsoft.com/office/powerpoint/2010/main" val="21996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31135C-DEAD-4CD5-8708-23CDDA7AF203}"/>
              </a:ext>
            </a:extLst>
          </p:cNvPr>
          <p:cNvSpPr>
            <a:spLocks noGrp="1"/>
          </p:cNvSpPr>
          <p:nvPr>
            <p:ph idx="1"/>
          </p:nvPr>
        </p:nvSpPr>
        <p:spPr>
          <a:xfrm>
            <a:off x="245669" y="179705"/>
            <a:ext cx="10515600" cy="610337"/>
          </a:xfrm>
        </p:spPr>
        <p:txBody>
          <a:bodyPr/>
          <a:lstStyle/>
          <a:p>
            <a:pPr marL="0" indent="0">
              <a:buNone/>
            </a:pPr>
            <a:r>
              <a:rPr lang="en-CA" dirty="0"/>
              <a:t>In the previous question, what are the factor(s)?</a:t>
            </a:r>
          </a:p>
        </p:txBody>
      </p:sp>
      <p:sp>
        <p:nvSpPr>
          <p:cNvPr id="4" name="Rectangle 3">
            <a:extLst>
              <a:ext uri="{FF2B5EF4-FFF2-40B4-BE49-F238E27FC236}">
                <a16:creationId xmlns:a16="http://schemas.microsoft.com/office/drawing/2014/main" id="{B895042F-277F-44CE-AF62-E62E74E82F23}"/>
              </a:ext>
            </a:extLst>
          </p:cNvPr>
          <p:cNvSpPr/>
          <p:nvPr/>
        </p:nvSpPr>
        <p:spPr>
          <a:xfrm>
            <a:off x="107289" y="724995"/>
            <a:ext cx="11509248" cy="2215991"/>
          </a:xfrm>
          <a:prstGeom prst="rect">
            <a:avLst/>
          </a:prstGeom>
        </p:spPr>
        <p:txBody>
          <a:bodyPr wrap="square">
            <a:spAutoFit/>
          </a:bodyPr>
          <a:lstStyle/>
          <a:p>
            <a:pPr marL="457200" indent="-228600">
              <a:spcAft>
                <a:spcPts val="0"/>
              </a:spcAft>
            </a:pPr>
            <a:r>
              <a:rPr lang="en-US" sz="2300" dirty="0">
                <a:latin typeface="Times New Roman" panose="02020603050405020304" pitchFamily="18" charset="0"/>
                <a:ea typeface="MS Mincho" panose="02020609040205080304" pitchFamily="49" charset="-128"/>
                <a:cs typeface="Times New Roman" panose="02020603050405020304" pitchFamily="18" charset="0"/>
              </a:rPr>
              <a:t>(a) 	has one factor:  the AP Statistics curriculum a student is assigned to.</a:t>
            </a:r>
            <a:endParaRPr lang="en-CA" sz="2300" dirty="0">
              <a:latin typeface="Courier"/>
              <a:ea typeface="Times New Roman" panose="02020603050405020304" pitchFamily="18" charset="0"/>
              <a:cs typeface="Times New Roman" panose="02020603050405020304" pitchFamily="18" charset="0"/>
            </a:endParaRPr>
          </a:p>
          <a:p>
            <a:pPr marL="457200" indent="-228600">
              <a:spcAft>
                <a:spcPts val="0"/>
              </a:spcAft>
            </a:pPr>
            <a:r>
              <a:rPr lang="en-US" sz="2300" dirty="0">
                <a:latin typeface="Times New Roman" panose="02020603050405020304" pitchFamily="18" charset="0"/>
                <a:ea typeface="MS Mincho" panose="02020609040205080304" pitchFamily="49" charset="-128"/>
                <a:cs typeface="Times New Roman" panose="02020603050405020304" pitchFamily="18" charset="0"/>
              </a:rPr>
              <a:t>(b) 	has two factors:  the AP Statistics curriculum and the teacher a student is assigned to.</a:t>
            </a:r>
            <a:endParaRPr lang="en-CA" sz="2300" dirty="0">
              <a:latin typeface="Courier"/>
              <a:ea typeface="Times New Roman" panose="02020603050405020304" pitchFamily="18" charset="0"/>
              <a:cs typeface="Times New Roman" panose="02020603050405020304" pitchFamily="18" charset="0"/>
            </a:endParaRPr>
          </a:p>
          <a:p>
            <a:pPr marL="457200" indent="-228600">
              <a:spcAft>
                <a:spcPts val="0"/>
              </a:spcAft>
            </a:pPr>
            <a:r>
              <a:rPr lang="en-US" sz="2300" dirty="0">
                <a:latin typeface="Times New Roman" panose="02020603050405020304" pitchFamily="18" charset="0"/>
                <a:ea typeface="MS Mincho" panose="02020609040205080304" pitchFamily="49" charset="-128"/>
                <a:cs typeface="Times New Roman" panose="02020603050405020304" pitchFamily="18" charset="0"/>
              </a:rPr>
              <a:t>(c) 	has two factors:  the standard curriculum and one with the hands-on approach.</a:t>
            </a:r>
            <a:endParaRPr lang="en-CA" sz="2300" dirty="0">
              <a:latin typeface="Courier"/>
              <a:ea typeface="Times New Roman" panose="02020603050405020304" pitchFamily="18" charset="0"/>
              <a:cs typeface="Times New Roman" panose="02020603050405020304" pitchFamily="18" charset="0"/>
            </a:endParaRPr>
          </a:p>
          <a:p>
            <a:pPr marL="457200" indent="-228600">
              <a:spcAft>
                <a:spcPts val="0"/>
              </a:spcAft>
            </a:pPr>
            <a:r>
              <a:rPr lang="en-US" sz="2300" dirty="0">
                <a:latin typeface="Times New Roman" panose="02020603050405020304" pitchFamily="18" charset="0"/>
                <a:ea typeface="MS Mincho" panose="02020609040205080304" pitchFamily="49" charset="-128"/>
                <a:cs typeface="Times New Roman" panose="02020603050405020304" pitchFamily="18" charset="0"/>
              </a:rPr>
              <a:t>(d) 	has three factors:  the math curriculum, the teacher, and the class a student is assigned to.</a:t>
            </a:r>
            <a:endParaRPr lang="en-CA" sz="2300" dirty="0">
              <a:latin typeface="Courier"/>
              <a:ea typeface="Times New Roman" panose="02020603050405020304" pitchFamily="18" charset="0"/>
              <a:cs typeface="Times New Roman" panose="02020603050405020304" pitchFamily="18" charset="0"/>
            </a:endParaRPr>
          </a:p>
          <a:p>
            <a:pPr marL="457200" indent="-228600">
              <a:spcAft>
                <a:spcPts val="0"/>
              </a:spcAft>
            </a:pPr>
            <a:r>
              <a:rPr lang="en-US" sz="2300" dirty="0">
                <a:latin typeface="Times New Roman" panose="02020603050405020304" pitchFamily="18" charset="0"/>
                <a:ea typeface="MS Mincho" panose="02020609040205080304" pitchFamily="49" charset="-128"/>
                <a:cs typeface="Times New Roman" panose="02020603050405020304" pitchFamily="18" charset="0"/>
              </a:rPr>
              <a:t>(e) 	has three factors: the standard curriculum, the hands-on approach, and the teacher a student is assigned to.</a:t>
            </a:r>
            <a:endParaRPr lang="en-CA" sz="2300" dirty="0">
              <a:latin typeface="Courier"/>
              <a:ea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6DAC9EF9-0E03-4DA4-9172-1CC395F8A35E}"/>
              </a:ext>
            </a:extLst>
          </p:cNvPr>
          <p:cNvSpPr txBox="1">
            <a:spLocks/>
          </p:cNvSpPr>
          <p:nvPr/>
        </p:nvSpPr>
        <p:spPr>
          <a:xfrm>
            <a:off x="245669" y="3188732"/>
            <a:ext cx="11013935" cy="72828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Answer: “A”, the factor is the explanatory variable in the experiment. We are experimenting which AP Stat curriculum is better.</a:t>
            </a:r>
          </a:p>
        </p:txBody>
      </p:sp>
    </p:spTree>
    <p:extLst>
      <p:ext uri="{BB962C8B-B14F-4D97-AF65-F5344CB8AC3E}">
        <p14:creationId xmlns:p14="http://schemas.microsoft.com/office/powerpoint/2010/main" val="292525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0E89BD-0E0F-433A-8083-F7053C5837D3}"/>
              </a:ext>
            </a:extLst>
          </p:cNvPr>
          <p:cNvSpPr>
            <a:spLocks noGrp="1"/>
          </p:cNvSpPr>
          <p:nvPr>
            <p:ph idx="1"/>
          </p:nvPr>
        </p:nvSpPr>
        <p:spPr>
          <a:xfrm>
            <a:off x="260300" y="296748"/>
            <a:ext cx="11758574" cy="1992910"/>
          </a:xfrm>
        </p:spPr>
        <p:txBody>
          <a:bodyPr>
            <a:normAutofit lnSpcReduction="10000"/>
          </a:bodyPr>
          <a:lstStyle/>
          <a:p>
            <a:pPr marL="0" indent="0">
              <a:buNone/>
            </a:pPr>
            <a:r>
              <a:rPr lang="en-US" dirty="0"/>
              <a:t>A class in marketing designs two videos advertising an expensive Rolls Royce car.  They test the videos by asking fellow students to view both (in random order) and say which makes them more likely to buy the car.  Rolls Royce should be reluctant to agree that the video favored in this study will sell more cars because</a:t>
            </a:r>
            <a:endParaRPr lang="en-CA" dirty="0"/>
          </a:p>
        </p:txBody>
      </p:sp>
      <p:sp>
        <p:nvSpPr>
          <p:cNvPr id="4" name="Rectangle 3">
            <a:extLst>
              <a:ext uri="{FF2B5EF4-FFF2-40B4-BE49-F238E27FC236}">
                <a16:creationId xmlns:a16="http://schemas.microsoft.com/office/drawing/2014/main" id="{C6448FF1-634F-457D-B1A9-FD2BE8BD1DDC}"/>
              </a:ext>
            </a:extLst>
          </p:cNvPr>
          <p:cNvSpPr/>
          <p:nvPr/>
        </p:nvSpPr>
        <p:spPr>
          <a:xfrm>
            <a:off x="260299" y="2208513"/>
            <a:ext cx="10719815" cy="1754326"/>
          </a:xfrm>
          <a:prstGeom prst="rect">
            <a:avLst/>
          </a:prstGeom>
        </p:spPr>
        <p:txBody>
          <a:bodyPr wrap="square">
            <a:spAutoFit/>
          </a:bodyPr>
          <a:lstStyle/>
          <a:p>
            <a:pPr marL="457200" indent="-228600">
              <a:spcAft>
                <a:spcPts val="0"/>
              </a:spcAft>
            </a:pPr>
            <a:r>
              <a:rPr lang="en-US" dirty="0">
                <a:latin typeface="Times New Roman" panose="02020603050405020304" pitchFamily="18" charset="0"/>
                <a:ea typeface="MS Mincho" panose="02020609040205080304" pitchFamily="49" charset="-128"/>
                <a:cs typeface="Times New Roman" panose="02020603050405020304" pitchFamily="18" charset="0"/>
              </a:rPr>
              <a:t>(a) 	there is no control group to establish a cause and effect association.</a:t>
            </a:r>
            <a:endParaRPr lang="en-CA" dirty="0">
              <a:latin typeface="Courier"/>
              <a:ea typeface="Times New Roman" panose="02020603050405020304" pitchFamily="18" charset="0"/>
              <a:cs typeface="Times New Roman" panose="02020603050405020304" pitchFamily="18" charset="0"/>
            </a:endParaRPr>
          </a:p>
          <a:p>
            <a:pPr marL="457200" indent="-228600">
              <a:spcAft>
                <a:spcPts val="0"/>
              </a:spcAft>
            </a:pPr>
            <a:r>
              <a:rPr lang="en-US" dirty="0">
                <a:latin typeface="Times New Roman" panose="02020603050405020304" pitchFamily="18" charset="0"/>
                <a:ea typeface="MS Mincho" panose="02020609040205080304" pitchFamily="49" charset="-128"/>
                <a:cs typeface="Times New Roman" panose="02020603050405020304" pitchFamily="18" charset="0"/>
              </a:rPr>
              <a:t>(b) 	there is no placebo and no control group</a:t>
            </a:r>
            <a:endParaRPr lang="en-CA" dirty="0">
              <a:latin typeface="Courier"/>
              <a:ea typeface="Times New Roman" panose="02020603050405020304" pitchFamily="18" charset="0"/>
              <a:cs typeface="Times New Roman" panose="02020603050405020304" pitchFamily="18" charset="0"/>
            </a:endParaRPr>
          </a:p>
          <a:p>
            <a:pPr marL="457200" indent="-228600">
              <a:spcAft>
                <a:spcPts val="0"/>
              </a:spcAft>
            </a:pPr>
            <a:r>
              <a:rPr lang="en-US" dirty="0">
                <a:latin typeface="Times New Roman" panose="02020603050405020304" pitchFamily="18" charset="0"/>
                <a:ea typeface="MS Mincho" panose="02020609040205080304" pitchFamily="49" charset="-128"/>
                <a:cs typeface="Times New Roman" panose="02020603050405020304" pitchFamily="18" charset="0"/>
              </a:rPr>
              <a:t>(c) 	the study used a matched pairs design instead of a completely randomized design.</a:t>
            </a:r>
            <a:endParaRPr lang="en-CA" dirty="0">
              <a:latin typeface="Courier"/>
              <a:ea typeface="Times New Roman" panose="02020603050405020304" pitchFamily="18" charset="0"/>
              <a:cs typeface="Times New Roman" panose="02020603050405020304" pitchFamily="18" charset="0"/>
            </a:endParaRPr>
          </a:p>
          <a:p>
            <a:pPr marL="457200" indent="-228600">
              <a:spcAft>
                <a:spcPts val="0"/>
              </a:spcAft>
            </a:pPr>
            <a:r>
              <a:rPr lang="en-US" dirty="0">
                <a:latin typeface="Times New Roman" panose="02020603050405020304" pitchFamily="18" charset="0"/>
                <a:ea typeface="MS Mincho" panose="02020609040205080304" pitchFamily="49" charset="-128"/>
                <a:cs typeface="Times New Roman" panose="02020603050405020304" pitchFamily="18" charset="0"/>
              </a:rPr>
              <a:t>(d) 	this is an observational study, not an experiment.</a:t>
            </a:r>
            <a:endParaRPr lang="en-CA" dirty="0">
              <a:latin typeface="Courier"/>
              <a:ea typeface="Times New Roman" panose="02020603050405020304" pitchFamily="18" charset="0"/>
              <a:cs typeface="Times New Roman" panose="02020603050405020304" pitchFamily="18" charset="0"/>
            </a:endParaRPr>
          </a:p>
          <a:p>
            <a:r>
              <a:rPr lang="en-US" dirty="0">
                <a:latin typeface="Times New Roman" panose="02020603050405020304" pitchFamily="18" charset="0"/>
                <a:ea typeface="MS Mincho" panose="02020609040205080304" pitchFamily="49" charset="-128"/>
              </a:rPr>
              <a:t>    (e) 	the study was performed students that may be different from the population of interest.  </a:t>
            </a:r>
            <a:r>
              <a:rPr lang="en-US" dirty="0" err="1">
                <a:latin typeface="Times New Roman" panose="02020603050405020304" pitchFamily="18" charset="0"/>
                <a:ea typeface="MS Mincho" panose="02020609040205080304" pitchFamily="49" charset="-128"/>
              </a:rPr>
              <a:t>Ie</a:t>
            </a:r>
            <a:r>
              <a:rPr lang="en-US" dirty="0">
                <a:latin typeface="Times New Roman" panose="02020603050405020304" pitchFamily="18" charset="0"/>
                <a:ea typeface="MS Mincho" panose="02020609040205080304" pitchFamily="49" charset="-128"/>
              </a:rPr>
              <a:t>: results from students may not generalize to the older and richer customers who might buy a Rolls Royce</a:t>
            </a:r>
            <a:endParaRPr lang="en-CA" dirty="0"/>
          </a:p>
        </p:txBody>
      </p:sp>
      <p:sp>
        <p:nvSpPr>
          <p:cNvPr id="5" name="Content Placeholder 2">
            <a:extLst>
              <a:ext uri="{FF2B5EF4-FFF2-40B4-BE49-F238E27FC236}">
                <a16:creationId xmlns:a16="http://schemas.microsoft.com/office/drawing/2014/main" id="{5B35CDA4-F396-4F5D-9980-8C701EF38D67}"/>
              </a:ext>
            </a:extLst>
          </p:cNvPr>
          <p:cNvSpPr txBox="1">
            <a:spLocks/>
          </p:cNvSpPr>
          <p:nvPr/>
        </p:nvSpPr>
        <p:spPr>
          <a:xfrm>
            <a:off x="260299" y="4204201"/>
            <a:ext cx="11013935" cy="72828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Answer: “E”, the factor is the explanatory variable in the experiment. We are experimenting which AP Stat curriculum is better.</a:t>
            </a:r>
          </a:p>
        </p:txBody>
      </p:sp>
    </p:spTree>
    <p:extLst>
      <p:ext uri="{BB962C8B-B14F-4D97-AF65-F5344CB8AC3E}">
        <p14:creationId xmlns:p14="http://schemas.microsoft.com/office/powerpoint/2010/main" val="18802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348D92-2F72-41B7-96E5-D70DEBFD93E1}"/>
              </a:ext>
            </a:extLst>
          </p:cNvPr>
          <p:cNvSpPr>
            <a:spLocks noGrp="1"/>
          </p:cNvSpPr>
          <p:nvPr>
            <p:ph idx="1"/>
          </p:nvPr>
        </p:nvSpPr>
        <p:spPr>
          <a:xfrm>
            <a:off x="285293" y="241403"/>
            <a:ext cx="11828678" cy="3357675"/>
          </a:xfrm>
        </p:spPr>
        <p:txBody>
          <a:bodyPr>
            <a:normAutofit/>
          </a:bodyPr>
          <a:lstStyle/>
          <a:p>
            <a:pPr marL="0" indent="0">
              <a:buNone/>
            </a:pPr>
            <a:r>
              <a:rPr lang="en-US" sz="2300" b="1" dirty="0"/>
              <a:t>Vitamin E may have special health benefits</a:t>
            </a:r>
            <a:endParaRPr lang="en-CA" sz="2300" dirty="0"/>
          </a:p>
          <a:p>
            <a:r>
              <a:rPr lang="en-US" sz="2300" dirty="0"/>
              <a:t>Large doses of vitamin E apparently can reduce harmful side effects of bypass surgery in heart patients.  A study involving 28 bypass patients found that the 14 patients who took vitamin E for two weeks before their operations had significantly better heart function after the procedure than the 14 patients who took placebos.</a:t>
            </a:r>
            <a:endParaRPr lang="en-CA" sz="2300" dirty="0"/>
          </a:p>
          <a:p>
            <a:pPr marL="0" indent="0">
              <a:buNone/>
            </a:pPr>
            <a:endParaRPr lang="en-CA" sz="1200" dirty="0"/>
          </a:p>
          <a:p>
            <a:r>
              <a:rPr lang="en-US" sz="2300" dirty="0"/>
              <a:t>The vitamins apparently prevent damage to the heart muscle by destroying the toxic chemicals, called free radicals, that form when blood is cut off during the surgery, said Dr. Terrance </a:t>
            </a:r>
            <a:r>
              <a:rPr lang="en-US" sz="2300" dirty="0" err="1"/>
              <a:t>Yau</a:t>
            </a:r>
            <a:r>
              <a:rPr lang="en-US" sz="2300" dirty="0"/>
              <a:t> of the University of Toronto.</a:t>
            </a:r>
            <a:endParaRPr lang="en-CA" sz="2300" dirty="0"/>
          </a:p>
          <a:p>
            <a:pPr marL="0" indent="0">
              <a:buNone/>
            </a:pPr>
            <a:endParaRPr lang="en-CA" sz="2300" dirty="0"/>
          </a:p>
        </p:txBody>
      </p:sp>
      <p:sp>
        <p:nvSpPr>
          <p:cNvPr id="4" name="Rectangle 3">
            <a:extLst>
              <a:ext uri="{FF2B5EF4-FFF2-40B4-BE49-F238E27FC236}">
                <a16:creationId xmlns:a16="http://schemas.microsoft.com/office/drawing/2014/main" id="{14BB986E-E85B-46E1-83FC-EAC4D231C071}"/>
              </a:ext>
            </a:extLst>
          </p:cNvPr>
          <p:cNvSpPr/>
          <p:nvPr/>
        </p:nvSpPr>
        <p:spPr>
          <a:xfrm>
            <a:off x="168250" y="3773011"/>
            <a:ext cx="9497569" cy="2585323"/>
          </a:xfrm>
          <a:prstGeom prst="rect">
            <a:avLst/>
          </a:prstGeom>
        </p:spPr>
        <p:txBody>
          <a:bodyPr wrap="square">
            <a:spAutoFit/>
          </a:bodyPr>
          <a:lstStyle/>
          <a:p>
            <a:pPr>
              <a:spcAft>
                <a:spcPts val="0"/>
              </a:spcAft>
              <a:tabLst>
                <a:tab pos="228600" algn="l"/>
              </a:tabLst>
            </a:pPr>
            <a:r>
              <a:rPr lang="en-US"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(a)	Describe the experimental units/subjects in the experiment.  How many were there?</a:t>
            </a:r>
            <a:endParaRPr lang="en-CA" dirty="0">
              <a:latin typeface="Times" panose="02020603050405020304" pitchFamily="18" charset="0"/>
              <a:ea typeface="Times" panose="02020603050405020304" pitchFamily="18" charset="0"/>
              <a:cs typeface="Times New Roman" panose="02020603050405020304" pitchFamily="18" charset="0"/>
            </a:endParaRPr>
          </a:p>
          <a:p>
            <a:pPr>
              <a:spcAft>
                <a:spcPts val="0"/>
              </a:spcAft>
              <a:tabLst>
                <a:tab pos="228600" algn="l"/>
              </a:tabLst>
            </a:pPr>
            <a:r>
              <a:rPr lang="en-US"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endParaRPr lang="en-CA" dirty="0">
              <a:latin typeface="Times" panose="02020603050405020304" pitchFamily="18" charset="0"/>
              <a:ea typeface="Times" panose="02020603050405020304" pitchFamily="18" charset="0"/>
              <a:cs typeface="Times New Roman" panose="02020603050405020304" pitchFamily="18" charset="0"/>
            </a:endParaRPr>
          </a:p>
          <a:p>
            <a:pPr>
              <a:spcAft>
                <a:spcPts val="0"/>
              </a:spcAft>
              <a:tabLst>
                <a:tab pos="228600" algn="l"/>
              </a:tabLst>
            </a:pPr>
            <a:r>
              <a:rPr lang="en-US"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(b)	Identify the explanatory variable(s).</a:t>
            </a:r>
            <a:endParaRPr lang="en-CA" dirty="0">
              <a:latin typeface="Times" panose="02020603050405020304" pitchFamily="18" charset="0"/>
              <a:ea typeface="Times" panose="02020603050405020304" pitchFamily="18" charset="0"/>
              <a:cs typeface="Times New Roman" panose="02020603050405020304" pitchFamily="18" charset="0"/>
            </a:endParaRPr>
          </a:p>
          <a:p>
            <a:pPr>
              <a:spcAft>
                <a:spcPts val="0"/>
              </a:spcAft>
              <a:tabLst>
                <a:tab pos="228600" algn="l"/>
              </a:tabLst>
            </a:pPr>
            <a:r>
              <a:rPr lang="en-US"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endParaRPr lang="en-CA" dirty="0">
              <a:latin typeface="Times" panose="02020603050405020304" pitchFamily="18" charset="0"/>
              <a:ea typeface="Times" panose="02020603050405020304" pitchFamily="18" charset="0"/>
              <a:cs typeface="Times New Roman" panose="02020603050405020304" pitchFamily="18" charset="0"/>
            </a:endParaRPr>
          </a:p>
          <a:p>
            <a:pPr>
              <a:spcAft>
                <a:spcPts val="0"/>
              </a:spcAft>
              <a:tabLst>
                <a:tab pos="228600" algn="l"/>
              </a:tabLst>
            </a:pPr>
            <a:r>
              <a:rPr lang="en-US"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(c)	How many treatments were there? List them.</a:t>
            </a:r>
            <a:endParaRPr lang="en-CA" dirty="0">
              <a:latin typeface="Times" panose="02020603050405020304" pitchFamily="18" charset="0"/>
              <a:ea typeface="Times" panose="02020603050405020304" pitchFamily="18" charset="0"/>
              <a:cs typeface="Times New Roman" panose="02020603050405020304" pitchFamily="18" charset="0"/>
            </a:endParaRPr>
          </a:p>
          <a:p>
            <a:pPr>
              <a:spcAft>
                <a:spcPts val="0"/>
              </a:spcAft>
              <a:tabLst>
                <a:tab pos="228600" algn="l"/>
              </a:tabLst>
            </a:pPr>
            <a:r>
              <a:rPr lang="en-US"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endParaRPr lang="en-CA" dirty="0">
              <a:latin typeface="Times" panose="02020603050405020304" pitchFamily="18" charset="0"/>
              <a:ea typeface="Times" panose="02020603050405020304" pitchFamily="18" charset="0"/>
              <a:cs typeface="Times New Roman" panose="02020603050405020304" pitchFamily="18" charset="0"/>
            </a:endParaRPr>
          </a:p>
          <a:p>
            <a:pPr>
              <a:spcAft>
                <a:spcPts val="0"/>
              </a:spcAft>
              <a:tabLst>
                <a:tab pos="228600" algn="l"/>
              </a:tabLst>
            </a:pPr>
            <a:r>
              <a:rPr lang="en-US"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(d)	How many subjects were in each treatment group?</a:t>
            </a:r>
            <a:endParaRPr lang="en-CA" dirty="0">
              <a:latin typeface="Times" panose="02020603050405020304" pitchFamily="18" charset="0"/>
              <a:ea typeface="Times" panose="02020603050405020304" pitchFamily="18" charset="0"/>
              <a:cs typeface="Times New Roman" panose="02020603050405020304" pitchFamily="18" charset="0"/>
            </a:endParaRPr>
          </a:p>
          <a:p>
            <a:pPr>
              <a:spcAft>
                <a:spcPts val="0"/>
              </a:spcAft>
              <a:tabLst>
                <a:tab pos="228600" algn="l"/>
              </a:tabLst>
            </a:pPr>
            <a:r>
              <a:rPr lang="en-US"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a:t>
            </a:r>
            <a:endParaRPr lang="en-CA" dirty="0">
              <a:latin typeface="Times" panose="02020603050405020304" pitchFamily="18" charset="0"/>
              <a:ea typeface="Times" panose="02020603050405020304" pitchFamily="18" charset="0"/>
              <a:cs typeface="Times New Roman" panose="02020603050405020304" pitchFamily="18" charset="0"/>
            </a:endParaRPr>
          </a:p>
          <a:p>
            <a:pPr>
              <a:spcAft>
                <a:spcPts val="0"/>
              </a:spcAft>
              <a:tabLst>
                <a:tab pos="228600" algn="l"/>
              </a:tabLst>
            </a:pPr>
            <a:r>
              <a:rPr lang="en-US" dirty="0">
                <a:solidFill>
                  <a:srgbClr val="000000"/>
                </a:solidFill>
                <a:latin typeface="Times New Roman" panose="02020603050405020304" pitchFamily="18" charset="0"/>
                <a:ea typeface="Times" panose="02020603050405020304" pitchFamily="18" charset="0"/>
                <a:cs typeface="Times New Roman" panose="02020603050405020304" pitchFamily="18" charset="0"/>
              </a:rPr>
              <a:t>	(e)	What was the response variable?</a:t>
            </a:r>
            <a:endParaRPr lang="en-CA" dirty="0">
              <a:latin typeface="Times" panose="02020603050405020304" pitchFamily="18" charset="0"/>
              <a:ea typeface="Times"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A8BD23A1-6566-4E35-BCD2-A351CEA74257}"/>
              </a:ext>
            </a:extLst>
          </p:cNvPr>
          <p:cNvSpPr txBox="1">
            <a:spLocks/>
          </p:cNvSpPr>
          <p:nvPr/>
        </p:nvSpPr>
        <p:spPr>
          <a:xfrm>
            <a:off x="7187794" y="4035954"/>
            <a:ext cx="5182210" cy="4482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28 heart bypass surgery patients</a:t>
            </a:r>
          </a:p>
        </p:txBody>
      </p:sp>
      <p:sp>
        <p:nvSpPr>
          <p:cNvPr id="6" name="Content Placeholder 2">
            <a:extLst>
              <a:ext uri="{FF2B5EF4-FFF2-40B4-BE49-F238E27FC236}">
                <a16:creationId xmlns:a16="http://schemas.microsoft.com/office/drawing/2014/main" id="{A7E831EE-5251-4CD5-8149-A0CF54056E9E}"/>
              </a:ext>
            </a:extLst>
          </p:cNvPr>
          <p:cNvSpPr txBox="1">
            <a:spLocks/>
          </p:cNvSpPr>
          <p:nvPr/>
        </p:nvSpPr>
        <p:spPr>
          <a:xfrm>
            <a:off x="4538475" y="4356600"/>
            <a:ext cx="5182210" cy="4482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Taking Vit. E 2 </a:t>
            </a:r>
            <a:r>
              <a:rPr lang="en-CA" dirty="0" err="1">
                <a:solidFill>
                  <a:srgbClr val="FF0000"/>
                </a:solidFill>
              </a:rPr>
              <a:t>wks</a:t>
            </a:r>
            <a:r>
              <a:rPr lang="en-CA" dirty="0">
                <a:solidFill>
                  <a:srgbClr val="FF0000"/>
                </a:solidFill>
              </a:rPr>
              <a:t> prior to surgery</a:t>
            </a:r>
          </a:p>
        </p:txBody>
      </p:sp>
      <p:sp>
        <p:nvSpPr>
          <p:cNvPr id="7" name="Content Placeholder 2">
            <a:extLst>
              <a:ext uri="{FF2B5EF4-FFF2-40B4-BE49-F238E27FC236}">
                <a16:creationId xmlns:a16="http://schemas.microsoft.com/office/drawing/2014/main" id="{55E6A663-3DB3-4537-903E-99F0F740E3E6}"/>
              </a:ext>
            </a:extLst>
          </p:cNvPr>
          <p:cNvSpPr txBox="1">
            <a:spLocks/>
          </p:cNvSpPr>
          <p:nvPr/>
        </p:nvSpPr>
        <p:spPr>
          <a:xfrm>
            <a:off x="5429712" y="4904017"/>
            <a:ext cx="6223401" cy="44826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2 treatments: 1. Vitamin E   2. Placebo (control)</a:t>
            </a:r>
          </a:p>
        </p:txBody>
      </p:sp>
      <p:sp>
        <p:nvSpPr>
          <p:cNvPr id="8" name="Content Placeholder 2">
            <a:extLst>
              <a:ext uri="{FF2B5EF4-FFF2-40B4-BE49-F238E27FC236}">
                <a16:creationId xmlns:a16="http://schemas.microsoft.com/office/drawing/2014/main" id="{C05F7BC6-9A69-4720-82D0-E34C38D4669A}"/>
              </a:ext>
            </a:extLst>
          </p:cNvPr>
          <p:cNvSpPr txBox="1">
            <a:spLocks/>
          </p:cNvSpPr>
          <p:nvPr/>
        </p:nvSpPr>
        <p:spPr>
          <a:xfrm>
            <a:off x="5779621" y="5451434"/>
            <a:ext cx="6223401" cy="4482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There were 14 subjects in each group</a:t>
            </a:r>
          </a:p>
        </p:txBody>
      </p:sp>
      <p:sp>
        <p:nvSpPr>
          <p:cNvPr id="9" name="Content Placeholder 2">
            <a:extLst>
              <a:ext uri="{FF2B5EF4-FFF2-40B4-BE49-F238E27FC236}">
                <a16:creationId xmlns:a16="http://schemas.microsoft.com/office/drawing/2014/main" id="{38B0947F-0392-4161-9091-9E96FF9AFE1A}"/>
              </a:ext>
            </a:extLst>
          </p:cNvPr>
          <p:cNvSpPr txBox="1">
            <a:spLocks/>
          </p:cNvSpPr>
          <p:nvPr/>
        </p:nvSpPr>
        <p:spPr>
          <a:xfrm>
            <a:off x="4227578" y="5978122"/>
            <a:ext cx="6223401" cy="4482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Heart function after surgery</a:t>
            </a:r>
          </a:p>
        </p:txBody>
      </p:sp>
    </p:spTree>
    <p:extLst>
      <p:ext uri="{BB962C8B-B14F-4D97-AF65-F5344CB8AC3E}">
        <p14:creationId xmlns:p14="http://schemas.microsoft.com/office/powerpoint/2010/main" val="317493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BD9D59-FB27-4B91-B66B-635A6E4A5BF6}"/>
              </a:ext>
            </a:extLst>
          </p:cNvPr>
          <p:cNvSpPr>
            <a:spLocks noGrp="1"/>
          </p:cNvSpPr>
          <p:nvPr>
            <p:ph idx="1"/>
          </p:nvPr>
        </p:nvSpPr>
        <p:spPr>
          <a:xfrm>
            <a:off x="256032" y="226771"/>
            <a:ext cx="11835994" cy="1324051"/>
          </a:xfrm>
        </p:spPr>
        <p:txBody>
          <a:bodyPr/>
          <a:lstStyle/>
          <a:p>
            <a:pPr marL="0" indent="0">
              <a:buNone/>
            </a:pPr>
            <a:r>
              <a:rPr lang="en-US" dirty="0"/>
              <a:t>Suppose there are 500 students in your school.  Starting with line </a:t>
            </a:r>
            <a:r>
              <a:rPr lang="en-US" b="1" dirty="0"/>
              <a:t>125</a:t>
            </a:r>
            <a:r>
              <a:rPr lang="en-US" dirty="0"/>
              <a:t> of the random digits table, shown below, select the </a:t>
            </a:r>
            <a:r>
              <a:rPr lang="en-US" i="1" dirty="0"/>
              <a:t>first 5</a:t>
            </a:r>
            <a:r>
              <a:rPr lang="en-US" dirty="0"/>
              <a:t> students in a simple random sample (SRS) of 20 students</a:t>
            </a:r>
            <a:endParaRPr lang="en-CA" dirty="0"/>
          </a:p>
        </p:txBody>
      </p:sp>
      <p:pic>
        <p:nvPicPr>
          <p:cNvPr id="4" name="Picture 3">
            <a:extLst>
              <a:ext uri="{FF2B5EF4-FFF2-40B4-BE49-F238E27FC236}">
                <a16:creationId xmlns:a16="http://schemas.microsoft.com/office/drawing/2014/main" id="{DB1922ED-D786-421E-B130-051782AAB754}"/>
              </a:ext>
            </a:extLst>
          </p:cNvPr>
          <p:cNvPicPr>
            <a:picLocks noChangeAspect="1"/>
          </p:cNvPicPr>
          <p:nvPr/>
        </p:nvPicPr>
        <p:blipFill>
          <a:blip r:embed="rId3"/>
          <a:stretch>
            <a:fillRect/>
          </a:stretch>
        </p:blipFill>
        <p:spPr>
          <a:xfrm>
            <a:off x="961949" y="1620215"/>
            <a:ext cx="10268102" cy="1001311"/>
          </a:xfrm>
          <a:prstGeom prst="rect">
            <a:avLst/>
          </a:prstGeom>
        </p:spPr>
      </p:pic>
      <p:sp>
        <p:nvSpPr>
          <p:cNvPr id="5" name="Content Placeholder 2">
            <a:extLst>
              <a:ext uri="{FF2B5EF4-FFF2-40B4-BE49-F238E27FC236}">
                <a16:creationId xmlns:a16="http://schemas.microsoft.com/office/drawing/2014/main" id="{4C01D4BD-1DCD-4AB6-8269-1B470C85B4EB}"/>
              </a:ext>
            </a:extLst>
          </p:cNvPr>
          <p:cNvSpPr txBox="1">
            <a:spLocks/>
          </p:cNvSpPr>
          <p:nvPr/>
        </p:nvSpPr>
        <p:spPr>
          <a:xfrm>
            <a:off x="256032" y="2843577"/>
            <a:ext cx="9509760" cy="4482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Assign students a number from 001 to 500 (3 digit number)</a:t>
            </a:r>
          </a:p>
        </p:txBody>
      </p:sp>
      <p:sp>
        <p:nvSpPr>
          <p:cNvPr id="6" name="Content Placeholder 2">
            <a:extLst>
              <a:ext uri="{FF2B5EF4-FFF2-40B4-BE49-F238E27FC236}">
                <a16:creationId xmlns:a16="http://schemas.microsoft.com/office/drawing/2014/main" id="{D7790979-5058-40D8-8B88-4F4209F0D727}"/>
              </a:ext>
            </a:extLst>
          </p:cNvPr>
          <p:cNvSpPr txBox="1">
            <a:spLocks/>
          </p:cNvSpPr>
          <p:nvPr/>
        </p:nvSpPr>
        <p:spPr>
          <a:xfrm>
            <a:off x="256032" y="3397909"/>
            <a:ext cx="8471002" cy="8375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The first 5 students will be: 461, 214, 235, 119, and 033</a:t>
            </a:r>
          </a:p>
        </p:txBody>
      </p:sp>
    </p:spTree>
    <p:extLst>
      <p:ext uri="{BB962C8B-B14F-4D97-AF65-F5344CB8AC3E}">
        <p14:creationId xmlns:p14="http://schemas.microsoft.com/office/powerpoint/2010/main" val="187983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12A9F6-FEB0-49B2-B8E3-D4B00CAB0B48}"/>
              </a:ext>
            </a:extLst>
          </p:cNvPr>
          <p:cNvSpPr>
            <a:spLocks noGrp="1"/>
          </p:cNvSpPr>
          <p:nvPr>
            <p:ph idx="1"/>
          </p:nvPr>
        </p:nvSpPr>
        <p:spPr>
          <a:xfrm>
            <a:off x="234086" y="241403"/>
            <a:ext cx="11119714" cy="3328416"/>
          </a:xfrm>
        </p:spPr>
        <p:txBody>
          <a:bodyPr/>
          <a:lstStyle/>
          <a:p>
            <a:pPr marL="0" indent="0">
              <a:buNone/>
            </a:pPr>
            <a:r>
              <a:rPr lang="en-US" dirty="0"/>
              <a:t>A political pollster is seeking information on public attitudes toward funding of pornographic art by the National Endowment for the Arts (NEA).  He asks an SRS of 2000 U.S. adults, “Rather than support government censorship of artistic expression, are you in favor of continuing federal funding of artists whose work may be controversial?”  85% of those surveyed answer “yes.”</a:t>
            </a:r>
          </a:p>
          <a:p>
            <a:pPr marL="0" indent="0">
              <a:buNone/>
            </a:pPr>
            <a:r>
              <a:rPr lang="en-US" dirty="0"/>
              <a:t>Is Bias present in the sample above?  Identify the type of bias involved and state whether if the proportion obtained is higher or lower than the true population? </a:t>
            </a:r>
            <a:endParaRPr lang="en-CA" dirty="0"/>
          </a:p>
        </p:txBody>
      </p:sp>
      <p:sp>
        <p:nvSpPr>
          <p:cNvPr id="4" name="Content Placeholder 2">
            <a:extLst>
              <a:ext uri="{FF2B5EF4-FFF2-40B4-BE49-F238E27FC236}">
                <a16:creationId xmlns:a16="http://schemas.microsoft.com/office/drawing/2014/main" id="{B941F62A-B3B1-4C9D-BFA8-36F1475A1B84}"/>
              </a:ext>
            </a:extLst>
          </p:cNvPr>
          <p:cNvSpPr txBox="1">
            <a:spLocks/>
          </p:cNvSpPr>
          <p:nvPr/>
        </p:nvSpPr>
        <p:spPr>
          <a:xfrm>
            <a:off x="256031" y="3617364"/>
            <a:ext cx="10724083" cy="2622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Wording of question is very biased.  The reference to Gov’t Censorship usually causes more respondents to favor the other position, which in this case is to continue federal funding of artwork that may be controversial.  The 85% is probably much higher than the opinions of actual population.</a:t>
            </a:r>
          </a:p>
        </p:txBody>
      </p:sp>
    </p:spTree>
    <p:extLst>
      <p:ext uri="{BB962C8B-B14F-4D97-AF65-F5344CB8AC3E}">
        <p14:creationId xmlns:p14="http://schemas.microsoft.com/office/powerpoint/2010/main" val="212040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261509-E56E-41FC-9814-04CBF545F6EA}"/>
              </a:ext>
            </a:extLst>
          </p:cNvPr>
          <p:cNvSpPr>
            <a:spLocks noGrp="1"/>
          </p:cNvSpPr>
          <p:nvPr>
            <p:ph idx="1"/>
          </p:nvPr>
        </p:nvSpPr>
        <p:spPr>
          <a:xfrm>
            <a:off x="307237" y="365761"/>
            <a:ext cx="11792103" cy="2823666"/>
          </a:xfrm>
        </p:spPr>
        <p:txBody>
          <a:bodyPr/>
          <a:lstStyle/>
          <a:p>
            <a:pPr marL="0" indent="0">
              <a:buNone/>
            </a:pPr>
            <a:r>
              <a:rPr lang="en-US" dirty="0"/>
              <a:t>In 2003, the AARP conducted a survey of their members (people over age 50) on proposed Medicare legislation.  One of the questions was:  “Even if this plan won’t affect you personally either way, do you think it should be passed so that people with low incomes or people with high drug costs can be helped?”</a:t>
            </a:r>
            <a:br>
              <a:rPr lang="en-US" dirty="0"/>
            </a:br>
            <a:br>
              <a:rPr lang="en-US" dirty="0"/>
            </a:br>
            <a:r>
              <a:rPr lang="en-US" dirty="0"/>
              <a:t>Is Bias present in the sample above?  Identify the type of bias involved and state whether if the proportion obtained is higher or lower than the true population? </a:t>
            </a:r>
            <a:endParaRPr lang="en-CA" dirty="0"/>
          </a:p>
          <a:p>
            <a:pPr marL="0" indent="0">
              <a:buNone/>
            </a:pPr>
            <a:endParaRPr lang="en-CA" dirty="0"/>
          </a:p>
        </p:txBody>
      </p:sp>
      <p:sp>
        <p:nvSpPr>
          <p:cNvPr id="4" name="Content Placeholder 2">
            <a:extLst>
              <a:ext uri="{FF2B5EF4-FFF2-40B4-BE49-F238E27FC236}">
                <a16:creationId xmlns:a16="http://schemas.microsoft.com/office/drawing/2014/main" id="{B89EDC58-A4BF-42B3-A80D-1469FE51E8C0}"/>
              </a:ext>
            </a:extLst>
          </p:cNvPr>
          <p:cNvSpPr txBox="1">
            <a:spLocks/>
          </p:cNvSpPr>
          <p:nvPr/>
        </p:nvSpPr>
        <p:spPr>
          <a:xfrm>
            <a:off x="153618" y="3180610"/>
            <a:ext cx="11945722" cy="1932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Selection bias and </a:t>
            </a:r>
            <a:r>
              <a:rPr lang="en-CA" dirty="0" err="1">
                <a:solidFill>
                  <a:srgbClr val="FF0000"/>
                </a:solidFill>
              </a:rPr>
              <a:t>undercoverage</a:t>
            </a:r>
            <a:r>
              <a:rPr lang="en-CA" dirty="0">
                <a:solidFill>
                  <a:srgbClr val="FF0000"/>
                </a:solidFill>
              </a:rPr>
              <a:t>.  Only people 50 </a:t>
            </a:r>
            <a:r>
              <a:rPr lang="en-CA" dirty="0" err="1">
                <a:solidFill>
                  <a:srgbClr val="FF0000"/>
                </a:solidFill>
              </a:rPr>
              <a:t>yrs</a:t>
            </a:r>
            <a:r>
              <a:rPr lang="en-CA" dirty="0">
                <a:solidFill>
                  <a:srgbClr val="FF0000"/>
                </a:solidFill>
              </a:rPr>
              <a:t> old or over were surveyed.  Older people are more susceptible to illness or health concerns.  Thus may over represent a population that needs supplement to health cost coverage.</a:t>
            </a:r>
          </a:p>
        </p:txBody>
      </p:sp>
    </p:spTree>
    <p:extLst>
      <p:ext uri="{BB962C8B-B14F-4D97-AF65-F5344CB8AC3E}">
        <p14:creationId xmlns:p14="http://schemas.microsoft.com/office/powerpoint/2010/main" val="159347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0ED963-A857-4B11-B43C-B00FA562E74E}"/>
              </a:ext>
            </a:extLst>
          </p:cNvPr>
          <p:cNvSpPr>
            <a:spLocks noGrp="1"/>
          </p:cNvSpPr>
          <p:nvPr>
            <p:ph idx="1"/>
          </p:nvPr>
        </p:nvSpPr>
        <p:spPr>
          <a:xfrm>
            <a:off x="547116" y="3531414"/>
            <a:ext cx="11097768" cy="674826"/>
          </a:xfrm>
        </p:spPr>
        <p:txBody>
          <a:bodyPr/>
          <a:lstStyle/>
          <a:p>
            <a:pPr marL="0" indent="0">
              <a:buNone/>
            </a:pPr>
            <a:r>
              <a:rPr lang="en-CA" dirty="0"/>
              <a:t>What type of bias is Calvin introducing into the survey he’s taking? </a:t>
            </a:r>
          </a:p>
        </p:txBody>
      </p:sp>
      <p:pic>
        <p:nvPicPr>
          <p:cNvPr id="2050" name="Picture 2" descr="Test 5B_q11c">
            <a:extLst>
              <a:ext uri="{FF2B5EF4-FFF2-40B4-BE49-F238E27FC236}">
                <a16:creationId xmlns:a16="http://schemas.microsoft.com/office/drawing/2014/main" id="{CFF94ABC-D65E-458B-B857-C1DDCB43B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761" y="161098"/>
            <a:ext cx="9920377" cy="323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E3253706-6C6F-41B2-9714-F16116ECAC23}"/>
              </a:ext>
            </a:extLst>
          </p:cNvPr>
          <p:cNvSpPr txBox="1">
            <a:spLocks/>
          </p:cNvSpPr>
          <p:nvPr/>
        </p:nvSpPr>
        <p:spPr>
          <a:xfrm>
            <a:off x="123139" y="4206240"/>
            <a:ext cx="11945722" cy="19327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Calvin is purposely lying when answering the survey.  </a:t>
            </a:r>
            <a:br>
              <a:rPr lang="en-CA" dirty="0">
                <a:solidFill>
                  <a:srgbClr val="FF0000"/>
                </a:solidFill>
              </a:rPr>
            </a:br>
            <a:r>
              <a:rPr lang="en-CA" dirty="0">
                <a:solidFill>
                  <a:srgbClr val="FF0000"/>
                </a:solidFill>
              </a:rPr>
              <a:t>This is termed “Response Bias” </a:t>
            </a:r>
          </a:p>
        </p:txBody>
      </p:sp>
    </p:spTree>
    <p:extLst>
      <p:ext uri="{BB962C8B-B14F-4D97-AF65-F5344CB8AC3E}">
        <p14:creationId xmlns:p14="http://schemas.microsoft.com/office/powerpoint/2010/main" val="261549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9CD11-C325-4A10-9D22-F16FB699878F}"/>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D919D1F3-8B14-4F73-A8E0-F8570529A115}"/>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2EB8BCA7-FCC5-41DC-A88F-1AA48F1E7F5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6668" y="303949"/>
            <a:ext cx="11007131" cy="6030483"/>
          </a:xfrm>
          <a:prstGeom prst="rect">
            <a:avLst/>
          </a:prstGeom>
          <a:noFill/>
          <a:ln>
            <a:noFill/>
          </a:ln>
        </p:spPr>
      </p:pic>
    </p:spTree>
    <p:extLst>
      <p:ext uri="{BB962C8B-B14F-4D97-AF65-F5344CB8AC3E}">
        <p14:creationId xmlns:p14="http://schemas.microsoft.com/office/powerpoint/2010/main" val="312842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C79274-506D-48DD-9F41-0F847A2F64C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618" y="109729"/>
            <a:ext cx="11528755" cy="2787090"/>
          </a:xfrm>
          <a:prstGeom prst="rect">
            <a:avLst/>
          </a:prstGeom>
          <a:noFill/>
          <a:ln>
            <a:noFill/>
          </a:ln>
        </p:spPr>
      </p:pic>
      <p:sp>
        <p:nvSpPr>
          <p:cNvPr id="5" name="TextBox 4">
            <a:extLst>
              <a:ext uri="{FF2B5EF4-FFF2-40B4-BE49-F238E27FC236}">
                <a16:creationId xmlns:a16="http://schemas.microsoft.com/office/drawing/2014/main" id="{DE281009-4CC9-49FF-89EC-C91A05C84088}"/>
              </a:ext>
            </a:extLst>
          </p:cNvPr>
          <p:cNvSpPr txBox="1"/>
          <p:nvPr/>
        </p:nvSpPr>
        <p:spPr>
          <a:xfrm>
            <a:off x="151623" y="3229496"/>
            <a:ext cx="11682374" cy="369332"/>
          </a:xfrm>
          <a:prstGeom prst="rect">
            <a:avLst/>
          </a:prstGeom>
          <a:noFill/>
        </p:spPr>
        <p:txBody>
          <a:bodyPr wrap="square" rtlCol="0">
            <a:spAutoFit/>
          </a:bodyPr>
          <a:lstStyle/>
          <a:p>
            <a:r>
              <a:rPr lang="en-CA" dirty="0">
                <a:solidFill>
                  <a:srgbClr val="FF0000"/>
                </a:solidFill>
              </a:rPr>
              <a:t>Response bias is when a person responds to a survey telling the interviewer what they want to hear</a:t>
            </a:r>
          </a:p>
        </p:txBody>
      </p:sp>
      <p:sp>
        <p:nvSpPr>
          <p:cNvPr id="3" name="TextBox 2">
            <a:extLst>
              <a:ext uri="{FF2B5EF4-FFF2-40B4-BE49-F238E27FC236}">
                <a16:creationId xmlns:a16="http://schemas.microsoft.com/office/drawing/2014/main" id="{BA53E30D-197F-3853-4EF5-2894D183131C}"/>
              </a:ext>
            </a:extLst>
          </p:cNvPr>
          <p:cNvSpPr txBox="1"/>
          <p:nvPr/>
        </p:nvSpPr>
        <p:spPr>
          <a:xfrm>
            <a:off x="187644" y="3664528"/>
            <a:ext cx="11682374" cy="369332"/>
          </a:xfrm>
          <a:prstGeom prst="rect">
            <a:avLst/>
          </a:prstGeom>
          <a:noFill/>
        </p:spPr>
        <p:txBody>
          <a:bodyPr wrap="square" rtlCol="0">
            <a:spAutoFit/>
          </a:bodyPr>
          <a:lstStyle/>
          <a:p>
            <a:r>
              <a:rPr lang="en-CA" dirty="0">
                <a:solidFill>
                  <a:srgbClr val="FF0000"/>
                </a:solidFill>
              </a:rPr>
              <a:t>To prevent response bias, we need to word our questions carefully so people can not know the intent of the survey</a:t>
            </a:r>
          </a:p>
        </p:txBody>
      </p:sp>
      <p:sp>
        <p:nvSpPr>
          <p:cNvPr id="6" name="TextBox 5">
            <a:extLst>
              <a:ext uri="{FF2B5EF4-FFF2-40B4-BE49-F238E27FC236}">
                <a16:creationId xmlns:a16="http://schemas.microsoft.com/office/drawing/2014/main" id="{336E0AB8-D6EA-899F-8B91-CD57F870D993}"/>
              </a:ext>
            </a:extLst>
          </p:cNvPr>
          <p:cNvSpPr txBox="1"/>
          <p:nvPr/>
        </p:nvSpPr>
        <p:spPr>
          <a:xfrm>
            <a:off x="112829" y="4138353"/>
            <a:ext cx="11682374" cy="646331"/>
          </a:xfrm>
          <a:prstGeom prst="rect">
            <a:avLst/>
          </a:prstGeom>
          <a:noFill/>
        </p:spPr>
        <p:txBody>
          <a:bodyPr wrap="square" rtlCol="0">
            <a:spAutoFit/>
          </a:bodyPr>
          <a:lstStyle/>
          <a:p>
            <a:r>
              <a:rPr lang="en-CA" dirty="0">
                <a:solidFill>
                  <a:srgbClr val="FF0000"/>
                </a:solidFill>
              </a:rPr>
              <a:t>Answer: “E” carefully wording your survey questions can help prevent participants from knowing what answers you want to hear.</a:t>
            </a:r>
          </a:p>
        </p:txBody>
      </p:sp>
    </p:spTree>
    <p:extLst>
      <p:ext uri="{BB962C8B-B14F-4D97-AF65-F5344CB8AC3E}">
        <p14:creationId xmlns:p14="http://schemas.microsoft.com/office/powerpoint/2010/main" val="164561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58E72B-3B5B-4712-B59B-1BCDAFD020B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5975" y="159053"/>
            <a:ext cx="10430067" cy="5197335"/>
          </a:xfrm>
          <a:prstGeom prst="rect">
            <a:avLst/>
          </a:prstGeom>
          <a:noFill/>
          <a:ln>
            <a:noFill/>
          </a:ln>
        </p:spPr>
      </p:pic>
      <p:sp>
        <p:nvSpPr>
          <p:cNvPr id="3" name="Content Placeholder 2">
            <a:extLst>
              <a:ext uri="{FF2B5EF4-FFF2-40B4-BE49-F238E27FC236}">
                <a16:creationId xmlns:a16="http://schemas.microsoft.com/office/drawing/2014/main" id="{E3C461FC-00A4-471D-86FC-BE0BFD083D8F}"/>
              </a:ext>
            </a:extLst>
          </p:cNvPr>
          <p:cNvSpPr txBox="1">
            <a:spLocks/>
          </p:cNvSpPr>
          <p:nvPr/>
        </p:nvSpPr>
        <p:spPr>
          <a:xfrm>
            <a:off x="151037" y="5408930"/>
            <a:ext cx="11520032" cy="8173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Random assignment eliminates any variables amongst your treatment groups other than the treatment itself </a:t>
            </a:r>
          </a:p>
        </p:txBody>
      </p:sp>
      <p:sp>
        <p:nvSpPr>
          <p:cNvPr id="2" name="Content Placeholder 2">
            <a:extLst>
              <a:ext uri="{FF2B5EF4-FFF2-40B4-BE49-F238E27FC236}">
                <a16:creationId xmlns:a16="http://schemas.microsoft.com/office/drawing/2014/main" id="{A2BBB648-653F-D59B-DBD1-38C4E5FF8EFD}"/>
              </a:ext>
            </a:extLst>
          </p:cNvPr>
          <p:cNvSpPr txBox="1">
            <a:spLocks/>
          </p:cNvSpPr>
          <p:nvPr/>
        </p:nvSpPr>
        <p:spPr>
          <a:xfrm>
            <a:off x="170434" y="6176471"/>
            <a:ext cx="10852242" cy="506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In this case, it eliminates the time of day being a variable.  Answer “D”</a:t>
            </a:r>
          </a:p>
        </p:txBody>
      </p:sp>
    </p:spTree>
    <p:extLst>
      <p:ext uri="{BB962C8B-B14F-4D97-AF65-F5344CB8AC3E}">
        <p14:creationId xmlns:p14="http://schemas.microsoft.com/office/powerpoint/2010/main" val="386917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54F51E-7C30-424D-A20C-6F51F702843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1951" y="172298"/>
            <a:ext cx="8824685" cy="5829492"/>
          </a:xfrm>
          <a:prstGeom prst="rect">
            <a:avLst/>
          </a:prstGeom>
          <a:noFill/>
          <a:ln>
            <a:noFill/>
          </a:ln>
        </p:spPr>
      </p:pic>
      <p:sp>
        <p:nvSpPr>
          <p:cNvPr id="3" name="Content Placeholder 2">
            <a:extLst>
              <a:ext uri="{FF2B5EF4-FFF2-40B4-BE49-F238E27FC236}">
                <a16:creationId xmlns:a16="http://schemas.microsoft.com/office/drawing/2014/main" id="{67009100-CA24-4790-91C6-05F76A8B6726}"/>
              </a:ext>
            </a:extLst>
          </p:cNvPr>
          <p:cNvSpPr txBox="1">
            <a:spLocks/>
          </p:cNvSpPr>
          <p:nvPr/>
        </p:nvSpPr>
        <p:spPr>
          <a:xfrm>
            <a:off x="4669855" y="3856111"/>
            <a:ext cx="6219404" cy="506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Stratified sampling surveys each strata</a:t>
            </a:r>
          </a:p>
        </p:txBody>
      </p:sp>
      <p:sp>
        <p:nvSpPr>
          <p:cNvPr id="2" name="Content Placeholder 2">
            <a:extLst>
              <a:ext uri="{FF2B5EF4-FFF2-40B4-BE49-F238E27FC236}">
                <a16:creationId xmlns:a16="http://schemas.microsoft.com/office/drawing/2014/main" id="{FF306866-4A3F-90E1-8F18-7FB0F4307E22}"/>
              </a:ext>
            </a:extLst>
          </p:cNvPr>
          <p:cNvSpPr txBox="1">
            <a:spLocks/>
          </p:cNvSpPr>
          <p:nvPr/>
        </p:nvSpPr>
        <p:spPr>
          <a:xfrm>
            <a:off x="4597813" y="4440773"/>
            <a:ext cx="6219404" cy="5062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Answer “B”</a:t>
            </a:r>
          </a:p>
        </p:txBody>
      </p:sp>
    </p:spTree>
    <p:extLst>
      <p:ext uri="{BB962C8B-B14F-4D97-AF65-F5344CB8AC3E}">
        <p14:creationId xmlns:p14="http://schemas.microsoft.com/office/powerpoint/2010/main" val="411578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D48090-31E1-496A-88AC-045AE409357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8126" y="320674"/>
            <a:ext cx="11358412" cy="4968216"/>
          </a:xfrm>
          <a:prstGeom prst="rect">
            <a:avLst/>
          </a:prstGeom>
          <a:noFill/>
          <a:ln>
            <a:noFill/>
          </a:ln>
        </p:spPr>
      </p:pic>
      <p:sp>
        <p:nvSpPr>
          <p:cNvPr id="3" name="Content Placeholder 2">
            <a:extLst>
              <a:ext uri="{FF2B5EF4-FFF2-40B4-BE49-F238E27FC236}">
                <a16:creationId xmlns:a16="http://schemas.microsoft.com/office/drawing/2014/main" id="{DEAB1007-DECC-41C2-BC60-0593C0E167F6}"/>
              </a:ext>
            </a:extLst>
          </p:cNvPr>
          <p:cNvSpPr txBox="1">
            <a:spLocks/>
          </p:cNvSpPr>
          <p:nvPr/>
        </p:nvSpPr>
        <p:spPr>
          <a:xfrm>
            <a:off x="6365652" y="2878536"/>
            <a:ext cx="5064347" cy="9370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In a SRS of 5000 mothers, only 1000 responded</a:t>
            </a:r>
          </a:p>
        </p:txBody>
      </p:sp>
      <p:sp>
        <p:nvSpPr>
          <p:cNvPr id="2" name="Content Placeholder 2">
            <a:extLst>
              <a:ext uri="{FF2B5EF4-FFF2-40B4-BE49-F238E27FC236}">
                <a16:creationId xmlns:a16="http://schemas.microsoft.com/office/drawing/2014/main" id="{CFEE04A8-A473-4FB2-2AA8-85DE08180A6B}"/>
              </a:ext>
            </a:extLst>
          </p:cNvPr>
          <p:cNvSpPr txBox="1">
            <a:spLocks/>
          </p:cNvSpPr>
          <p:nvPr/>
        </p:nvSpPr>
        <p:spPr>
          <a:xfrm>
            <a:off x="6393362" y="3687641"/>
            <a:ext cx="5064347" cy="9370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There was no response from the other 4000 mothers</a:t>
            </a:r>
          </a:p>
        </p:txBody>
      </p:sp>
      <p:sp>
        <p:nvSpPr>
          <p:cNvPr id="5" name="Content Placeholder 2">
            <a:extLst>
              <a:ext uri="{FF2B5EF4-FFF2-40B4-BE49-F238E27FC236}">
                <a16:creationId xmlns:a16="http://schemas.microsoft.com/office/drawing/2014/main" id="{A6841F0A-ECF0-851E-0701-D08FBDFD1005}"/>
              </a:ext>
            </a:extLst>
          </p:cNvPr>
          <p:cNvSpPr txBox="1">
            <a:spLocks/>
          </p:cNvSpPr>
          <p:nvPr/>
        </p:nvSpPr>
        <p:spPr>
          <a:xfrm>
            <a:off x="6678767" y="4613124"/>
            <a:ext cx="5064347" cy="9370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solidFill>
                  <a:srgbClr val="FF0000"/>
                </a:solidFill>
              </a:rPr>
              <a:t>Concern: Non-Response bias</a:t>
            </a:r>
          </a:p>
        </p:txBody>
      </p:sp>
    </p:spTree>
    <p:extLst>
      <p:ext uri="{BB962C8B-B14F-4D97-AF65-F5344CB8AC3E}">
        <p14:creationId xmlns:p14="http://schemas.microsoft.com/office/powerpoint/2010/main" val="111393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C9735-667E-4E47-8A61-4D8B7A746641}"/>
              </a:ext>
            </a:extLst>
          </p:cNvPr>
          <p:cNvSpPr>
            <a:spLocks noGrp="1"/>
          </p:cNvSpPr>
          <p:nvPr>
            <p:ph idx="1"/>
          </p:nvPr>
        </p:nvSpPr>
        <p:spPr>
          <a:xfrm>
            <a:off x="175565" y="175565"/>
            <a:ext cx="11945721" cy="4572000"/>
          </a:xfrm>
        </p:spPr>
        <p:txBody>
          <a:bodyPr>
            <a:normAutofit/>
          </a:bodyPr>
          <a:lstStyle/>
          <a:p>
            <a:pPr marL="0" indent="0">
              <a:buNone/>
            </a:pPr>
            <a:r>
              <a:rPr lang="en-US" dirty="0"/>
              <a:t>A recent survey by a large-circulation Canadian magazine on the contribution of universities to the economy was circulated to 394 people who the magazine decided “are the most likely to know how important universities are to the Canadian economy.” The main problem with using these results to draw conclusions about the general public’s perception is</a:t>
            </a:r>
            <a:endParaRPr lang="en-CA" dirty="0"/>
          </a:p>
          <a:p>
            <a:pPr marL="0" indent="0">
              <a:buNone/>
            </a:pPr>
            <a:r>
              <a:rPr lang="en-US" dirty="0"/>
              <a:t>(a) 	selection bias.</a:t>
            </a:r>
            <a:endParaRPr lang="en-CA" dirty="0"/>
          </a:p>
          <a:p>
            <a:pPr marL="0" indent="0">
              <a:buNone/>
            </a:pPr>
            <a:r>
              <a:rPr lang="en-US" dirty="0"/>
              <a:t>(b) 	insufficient attention to the placebo effect.</a:t>
            </a:r>
            <a:endParaRPr lang="en-CA" dirty="0"/>
          </a:p>
          <a:p>
            <a:pPr marL="0" indent="0">
              <a:buNone/>
            </a:pPr>
            <a:r>
              <a:rPr lang="en-US" dirty="0"/>
              <a:t>(c) 	no control group.</a:t>
            </a:r>
            <a:endParaRPr lang="en-CA" dirty="0"/>
          </a:p>
          <a:p>
            <a:pPr marL="0" indent="0">
              <a:buNone/>
            </a:pPr>
            <a:r>
              <a:rPr lang="en-US" dirty="0"/>
              <a:t>(d) 	nonresponse bias.</a:t>
            </a:r>
            <a:endParaRPr lang="en-CA" dirty="0"/>
          </a:p>
          <a:p>
            <a:pPr marL="0" indent="0">
              <a:buNone/>
            </a:pPr>
            <a:r>
              <a:rPr lang="en-US" dirty="0"/>
              <a:t>(e) 	interviewer bias</a:t>
            </a:r>
            <a:endParaRPr lang="en-CA" dirty="0"/>
          </a:p>
        </p:txBody>
      </p:sp>
      <p:sp>
        <p:nvSpPr>
          <p:cNvPr id="4" name="TextBox 3">
            <a:extLst>
              <a:ext uri="{FF2B5EF4-FFF2-40B4-BE49-F238E27FC236}">
                <a16:creationId xmlns:a16="http://schemas.microsoft.com/office/drawing/2014/main" id="{CFAFDAA6-2007-499A-A3F1-E239581FA70A}"/>
              </a:ext>
            </a:extLst>
          </p:cNvPr>
          <p:cNvSpPr txBox="1"/>
          <p:nvPr/>
        </p:nvSpPr>
        <p:spPr>
          <a:xfrm>
            <a:off x="3818092" y="3295997"/>
            <a:ext cx="5625166" cy="369332"/>
          </a:xfrm>
          <a:prstGeom prst="rect">
            <a:avLst/>
          </a:prstGeom>
          <a:noFill/>
        </p:spPr>
        <p:txBody>
          <a:bodyPr wrap="square" rtlCol="0">
            <a:spAutoFit/>
          </a:bodyPr>
          <a:lstStyle/>
          <a:p>
            <a:r>
              <a:rPr lang="en-CA" dirty="0">
                <a:solidFill>
                  <a:srgbClr val="FF0000"/>
                </a:solidFill>
              </a:rPr>
              <a:t>Control groups are NOT needed, not an experiment</a:t>
            </a:r>
          </a:p>
        </p:txBody>
      </p:sp>
      <p:cxnSp>
        <p:nvCxnSpPr>
          <p:cNvPr id="6" name="Straight Connector 5">
            <a:extLst>
              <a:ext uri="{FF2B5EF4-FFF2-40B4-BE49-F238E27FC236}">
                <a16:creationId xmlns:a16="http://schemas.microsoft.com/office/drawing/2014/main" id="{F9F820BF-7C81-B696-95A7-90C38175417A}"/>
              </a:ext>
            </a:extLst>
          </p:cNvPr>
          <p:cNvCxnSpPr/>
          <p:nvPr/>
        </p:nvCxnSpPr>
        <p:spPr>
          <a:xfrm flipV="1">
            <a:off x="1288473" y="3341716"/>
            <a:ext cx="2119745" cy="36576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F0DF60-C889-D03F-27EA-9A7A27EFFFF7}"/>
              </a:ext>
            </a:extLst>
          </p:cNvPr>
          <p:cNvSpPr txBox="1"/>
          <p:nvPr/>
        </p:nvSpPr>
        <p:spPr>
          <a:xfrm>
            <a:off x="7564582" y="2783379"/>
            <a:ext cx="3186546" cy="369332"/>
          </a:xfrm>
          <a:prstGeom prst="rect">
            <a:avLst/>
          </a:prstGeom>
          <a:noFill/>
        </p:spPr>
        <p:txBody>
          <a:bodyPr wrap="square" rtlCol="0">
            <a:spAutoFit/>
          </a:bodyPr>
          <a:lstStyle/>
          <a:p>
            <a:pPr algn="ctr"/>
            <a:r>
              <a:rPr lang="en-CA" dirty="0">
                <a:solidFill>
                  <a:srgbClr val="FF0000"/>
                </a:solidFill>
              </a:rPr>
              <a:t>Not an experiment</a:t>
            </a:r>
          </a:p>
        </p:txBody>
      </p:sp>
      <p:cxnSp>
        <p:nvCxnSpPr>
          <p:cNvPr id="8" name="Straight Connector 7">
            <a:extLst>
              <a:ext uri="{FF2B5EF4-FFF2-40B4-BE49-F238E27FC236}">
                <a16:creationId xmlns:a16="http://schemas.microsoft.com/office/drawing/2014/main" id="{E5F19ED5-1658-7F9B-011E-38B197CF40AD}"/>
              </a:ext>
            </a:extLst>
          </p:cNvPr>
          <p:cNvCxnSpPr/>
          <p:nvPr/>
        </p:nvCxnSpPr>
        <p:spPr>
          <a:xfrm flipV="1">
            <a:off x="3169920" y="2820785"/>
            <a:ext cx="2119745" cy="36576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61E7D65-585E-8840-183E-4E75B9048DBD}"/>
              </a:ext>
            </a:extLst>
          </p:cNvPr>
          <p:cNvSpPr txBox="1"/>
          <p:nvPr/>
        </p:nvSpPr>
        <p:spPr>
          <a:xfrm>
            <a:off x="3494116" y="3866804"/>
            <a:ext cx="5724698" cy="369332"/>
          </a:xfrm>
          <a:prstGeom prst="rect">
            <a:avLst/>
          </a:prstGeom>
          <a:noFill/>
        </p:spPr>
        <p:txBody>
          <a:bodyPr wrap="square" rtlCol="0">
            <a:spAutoFit/>
          </a:bodyPr>
          <a:lstStyle/>
          <a:p>
            <a:pPr algn="ctr"/>
            <a:r>
              <a:rPr lang="en-CA" dirty="0">
                <a:solidFill>
                  <a:srgbClr val="FF0000"/>
                </a:solidFill>
              </a:rPr>
              <a:t>No mention of people in sample not responding</a:t>
            </a:r>
          </a:p>
        </p:txBody>
      </p:sp>
      <p:cxnSp>
        <p:nvCxnSpPr>
          <p:cNvPr id="10" name="Straight Connector 9">
            <a:extLst>
              <a:ext uri="{FF2B5EF4-FFF2-40B4-BE49-F238E27FC236}">
                <a16:creationId xmlns:a16="http://schemas.microsoft.com/office/drawing/2014/main" id="{BCD02DC0-98E1-EEAF-9B28-05ECC326C535}"/>
              </a:ext>
            </a:extLst>
          </p:cNvPr>
          <p:cNvCxnSpPr/>
          <p:nvPr/>
        </p:nvCxnSpPr>
        <p:spPr>
          <a:xfrm flipV="1">
            <a:off x="1457499" y="3843251"/>
            <a:ext cx="2119745" cy="36576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C1FDD88-0330-0943-480E-B3644527D127}"/>
              </a:ext>
            </a:extLst>
          </p:cNvPr>
          <p:cNvSpPr txBox="1"/>
          <p:nvPr/>
        </p:nvSpPr>
        <p:spPr>
          <a:xfrm>
            <a:off x="3422072" y="4326775"/>
            <a:ext cx="5724698" cy="369332"/>
          </a:xfrm>
          <a:prstGeom prst="rect">
            <a:avLst/>
          </a:prstGeom>
          <a:noFill/>
        </p:spPr>
        <p:txBody>
          <a:bodyPr wrap="square" rtlCol="0">
            <a:spAutoFit/>
          </a:bodyPr>
          <a:lstStyle/>
          <a:p>
            <a:pPr algn="ctr"/>
            <a:r>
              <a:rPr lang="en-CA" dirty="0">
                <a:solidFill>
                  <a:srgbClr val="FF0000"/>
                </a:solidFill>
              </a:rPr>
              <a:t>No idea what this is…..</a:t>
            </a:r>
          </a:p>
        </p:txBody>
      </p:sp>
      <p:cxnSp>
        <p:nvCxnSpPr>
          <p:cNvPr id="12" name="Straight Connector 11">
            <a:extLst>
              <a:ext uri="{FF2B5EF4-FFF2-40B4-BE49-F238E27FC236}">
                <a16:creationId xmlns:a16="http://schemas.microsoft.com/office/drawing/2014/main" id="{6C398A9C-004D-C0E3-6816-9E5147D9FEE4}"/>
              </a:ext>
            </a:extLst>
          </p:cNvPr>
          <p:cNvCxnSpPr/>
          <p:nvPr/>
        </p:nvCxnSpPr>
        <p:spPr>
          <a:xfrm flipV="1">
            <a:off x="1310641" y="4286596"/>
            <a:ext cx="2119745" cy="36576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1022AF4-A7F9-C580-6495-A93086A5BC25}"/>
              </a:ext>
            </a:extLst>
          </p:cNvPr>
          <p:cNvSpPr txBox="1"/>
          <p:nvPr/>
        </p:nvSpPr>
        <p:spPr>
          <a:xfrm>
            <a:off x="404331" y="5227320"/>
            <a:ext cx="11682374" cy="369332"/>
          </a:xfrm>
          <a:prstGeom prst="rect">
            <a:avLst/>
          </a:prstGeom>
          <a:noFill/>
        </p:spPr>
        <p:txBody>
          <a:bodyPr wrap="square" rtlCol="0">
            <a:spAutoFit/>
          </a:bodyPr>
          <a:lstStyle/>
          <a:p>
            <a:r>
              <a:rPr lang="en-CA" dirty="0">
                <a:solidFill>
                  <a:srgbClr val="FF0000"/>
                </a:solidFill>
              </a:rPr>
              <a:t>Answer: “A” Selection Bias : the participants were selected by the magazine company.  </a:t>
            </a:r>
          </a:p>
        </p:txBody>
      </p:sp>
    </p:spTree>
    <p:extLst>
      <p:ext uri="{BB962C8B-B14F-4D97-AF65-F5344CB8AC3E}">
        <p14:creationId xmlns:p14="http://schemas.microsoft.com/office/powerpoint/2010/main" val="291049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1"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CCCDA4-7FF2-4056-94C9-8F74CCB4D37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0353" y="281483"/>
            <a:ext cx="9762210" cy="4590440"/>
          </a:xfrm>
          <a:prstGeom prst="rect">
            <a:avLst/>
          </a:prstGeom>
          <a:noFill/>
          <a:ln>
            <a:noFill/>
          </a:ln>
        </p:spPr>
      </p:pic>
      <p:sp>
        <p:nvSpPr>
          <p:cNvPr id="5" name="TextBox 4">
            <a:extLst>
              <a:ext uri="{FF2B5EF4-FFF2-40B4-BE49-F238E27FC236}">
                <a16:creationId xmlns:a16="http://schemas.microsoft.com/office/drawing/2014/main" id="{8EB97769-66F1-440A-9505-78E34C465E50}"/>
              </a:ext>
            </a:extLst>
          </p:cNvPr>
          <p:cNvSpPr txBox="1"/>
          <p:nvPr/>
        </p:nvSpPr>
        <p:spPr>
          <a:xfrm>
            <a:off x="386373" y="4916978"/>
            <a:ext cx="6837387" cy="369332"/>
          </a:xfrm>
          <a:prstGeom prst="rect">
            <a:avLst/>
          </a:prstGeom>
          <a:noFill/>
        </p:spPr>
        <p:txBody>
          <a:bodyPr wrap="square" rtlCol="0">
            <a:spAutoFit/>
          </a:bodyPr>
          <a:lstStyle/>
          <a:p>
            <a:r>
              <a:rPr lang="en-CA" dirty="0">
                <a:solidFill>
                  <a:srgbClr val="FF0000"/>
                </a:solidFill>
              </a:rPr>
              <a:t>This is Not an Observational study since a treatment was given!</a:t>
            </a:r>
          </a:p>
        </p:txBody>
      </p:sp>
      <p:cxnSp>
        <p:nvCxnSpPr>
          <p:cNvPr id="3" name="Straight Connector 2">
            <a:extLst>
              <a:ext uri="{FF2B5EF4-FFF2-40B4-BE49-F238E27FC236}">
                <a16:creationId xmlns:a16="http://schemas.microsoft.com/office/drawing/2014/main" id="{62C37913-A8AE-10B6-6349-A12F50AE35BE}"/>
              </a:ext>
            </a:extLst>
          </p:cNvPr>
          <p:cNvCxnSpPr>
            <a:cxnSpLocks/>
          </p:cNvCxnSpPr>
          <p:nvPr/>
        </p:nvCxnSpPr>
        <p:spPr>
          <a:xfrm flipV="1">
            <a:off x="1354975" y="3092335"/>
            <a:ext cx="5960225" cy="14131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22BB94C-3D5B-3617-FE36-59ED034854B3}"/>
              </a:ext>
            </a:extLst>
          </p:cNvPr>
          <p:cNvCxnSpPr>
            <a:cxnSpLocks/>
          </p:cNvCxnSpPr>
          <p:nvPr/>
        </p:nvCxnSpPr>
        <p:spPr>
          <a:xfrm flipV="1">
            <a:off x="1266306" y="3568932"/>
            <a:ext cx="5960225" cy="14131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AC976A9-0477-C070-282E-A2C0556DBD3A}"/>
              </a:ext>
            </a:extLst>
          </p:cNvPr>
          <p:cNvCxnSpPr>
            <a:cxnSpLocks/>
          </p:cNvCxnSpPr>
          <p:nvPr/>
        </p:nvCxnSpPr>
        <p:spPr>
          <a:xfrm flipV="1">
            <a:off x="1244138" y="4286598"/>
            <a:ext cx="5960225" cy="14131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C8BB20D-E760-060F-2B5B-F94A9652B6F7}"/>
              </a:ext>
            </a:extLst>
          </p:cNvPr>
          <p:cNvSpPr txBox="1"/>
          <p:nvPr/>
        </p:nvSpPr>
        <p:spPr>
          <a:xfrm>
            <a:off x="439020" y="5360324"/>
            <a:ext cx="8846296" cy="369332"/>
          </a:xfrm>
          <a:prstGeom prst="rect">
            <a:avLst/>
          </a:prstGeom>
          <a:noFill/>
        </p:spPr>
        <p:txBody>
          <a:bodyPr wrap="square" rtlCol="0">
            <a:spAutoFit/>
          </a:bodyPr>
          <a:lstStyle/>
          <a:p>
            <a:r>
              <a:rPr lang="en-CA" dirty="0">
                <a:solidFill>
                  <a:srgbClr val="FF0000"/>
                </a:solidFill>
              </a:rPr>
              <a:t>There is NO control group, so condition to establish causation is NOT met….</a:t>
            </a:r>
          </a:p>
        </p:txBody>
      </p:sp>
      <p:sp>
        <p:nvSpPr>
          <p:cNvPr id="10" name="TextBox 9">
            <a:extLst>
              <a:ext uri="{FF2B5EF4-FFF2-40B4-BE49-F238E27FC236}">
                <a16:creationId xmlns:a16="http://schemas.microsoft.com/office/drawing/2014/main" id="{F340E0F4-0455-D5B1-338E-4F87D2FD5899}"/>
              </a:ext>
            </a:extLst>
          </p:cNvPr>
          <p:cNvSpPr txBox="1"/>
          <p:nvPr/>
        </p:nvSpPr>
        <p:spPr>
          <a:xfrm>
            <a:off x="189640" y="5834148"/>
            <a:ext cx="11682374" cy="646331"/>
          </a:xfrm>
          <a:prstGeom prst="rect">
            <a:avLst/>
          </a:prstGeom>
          <a:noFill/>
        </p:spPr>
        <p:txBody>
          <a:bodyPr wrap="square" rtlCol="0">
            <a:spAutoFit/>
          </a:bodyPr>
          <a:lstStyle/>
          <a:p>
            <a:r>
              <a:rPr lang="en-CA" dirty="0">
                <a:solidFill>
                  <a:srgbClr val="FF0000"/>
                </a:solidFill>
              </a:rPr>
              <a:t>Answer: “A” 1. This is an experiment and not an observational study because a treatment was given to the students.  2. Since there is no control group, a reasonable conclusion about cause and effect CAN NOT be made</a:t>
            </a:r>
          </a:p>
        </p:txBody>
      </p:sp>
    </p:spTree>
    <p:extLst>
      <p:ext uri="{BB962C8B-B14F-4D97-AF65-F5344CB8AC3E}">
        <p14:creationId xmlns:p14="http://schemas.microsoft.com/office/powerpoint/2010/main" val="393386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1.2"/>
  <p:tag name="ISPRING_ULTRA_SCORM_COURSE_ID" val="75CFCD6E-1164-434A-A218-4519B2B57C43"/>
  <p:tag name="ISPRING_CMI5_LAUNCH_METHOD" val="any window"/>
  <p:tag name="ISPRING_SCORM_RATE_SLIDES" val="1"/>
  <p:tag name="ISPRINGCLOUDFOLDERID" val="1"/>
  <p:tag name="ISPRINGONLINEFOLDERID" val="1"/>
  <p:tag name="ISPRING_OUTPUT_FOLDER" val="[[&quot;\uFFFDʾ\&quot;{58857F64-F778-46F3-A3E4-9740F72F057B}&quot;,&quot;C:\\Users\\Danny\\OneDrive - SD41\\Website\\Statistics&quot;]]"/>
  <p:tag name="ISPRING_SCORM_PASSING_SCORE" val="100.000000"/>
  <p:tag name="ISPRING_CURRENT_PLAYER_ID" val="universal-no-video"/>
  <p:tag name="ISPRING_PRESENTATION_TITLE" val="AP Stats Ch5 Review Questions"/>
  <p:tag name="ISPRING_FIRST_PUBLISH" val="1"/>
  <p:tag name="ISPRING_RESOURCE_PATHS_HASH_PRESENTER" val="2ca56124e2af89b028537f69619249bcadc501e"/>
  <p:tag name="ISPRING_SCORM_ENDPOINT" val="&lt;endpoint&gt;&lt;enable&gt;0&lt;/enable&gt;&lt;lrs&gt;http://&lt;/lrs&gt;&lt;auth&gt;0&lt;/auth&gt;&lt;login&gt;&lt;/login&gt;&lt;password&gt;&lt;/password&gt;&lt;key&gt;&lt;/key&gt;&lt;name&gt;&lt;/name&gt;&lt;email&gt;&lt;/email&gt;&lt;/endpoint&gt;&#10;"/>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watermarkUrl&quot;:&quot;http://&quot;,&quot;openWatermarkWebPageInNewWindow&quot;:&quot;T_FALSE&quot;,&quot;displayAfterEnabled&quot;:&quot;T_FALSE&quot;,&quot;displayUntilEnabled&quot;:&quot;T_FALSE&quot;,&quot;domainRestrictionEnabled&quot;:&quot;T_FALSE&quot;,&quot;enablePassword&quot;:&quot;T_TRUE&quot;,&quot;password&quot;:&quot;zdHImYIw9ubjkjLZJjJF5HIEHrmaLmBVkyTA5hPCGYXQqzTyTFnGFaPYYclOZLZ0&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ath_Settings xmlns="d00fb86e-a52e-4f2f-9300-62c8872f8705" xsi:nil="true"/>
    <Owner xmlns="d00fb86e-a52e-4f2f-9300-62c8872f8705">
      <UserInfo>
        <DisplayName/>
        <AccountId xsi:nil="true"/>
        <AccountType/>
      </UserInfo>
    </Owner>
    <Distribution_Groups xmlns="d00fb86e-a52e-4f2f-9300-62c8872f8705" xsi:nil="true"/>
    <Invited_Teachers xmlns="d00fb86e-a52e-4f2f-9300-62c8872f8705" xsi:nil="true"/>
    <Invited_Students xmlns="d00fb86e-a52e-4f2f-9300-62c8872f8705" xsi:nil="true"/>
    <LMS_Mappings xmlns="d00fb86e-a52e-4f2f-9300-62c8872f8705" xsi:nil="true"/>
    <Templates xmlns="d00fb86e-a52e-4f2f-9300-62c8872f8705" xsi:nil="true"/>
    <FolderType xmlns="d00fb86e-a52e-4f2f-9300-62c8872f8705" xsi:nil="true"/>
    <Student_Groups xmlns="d00fb86e-a52e-4f2f-9300-62c8872f8705">
      <UserInfo>
        <DisplayName/>
        <AccountId xsi:nil="true"/>
        <AccountType/>
      </UserInfo>
    </Student_Groups>
    <DefaultSectionNames xmlns="d00fb86e-a52e-4f2f-9300-62c8872f8705" xsi:nil="true"/>
    <Students xmlns="d00fb86e-a52e-4f2f-9300-62c8872f8705">
      <UserInfo>
        <DisplayName/>
        <AccountId xsi:nil="true"/>
        <AccountType/>
      </UserInfo>
    </Students>
    <IsNotebookLocked xmlns="d00fb86e-a52e-4f2f-9300-62c8872f8705" xsi:nil="true"/>
    <Is_Collaboration_Space_Locked xmlns="d00fb86e-a52e-4f2f-9300-62c8872f8705" xsi:nil="true"/>
    <Self_Registration_Enabled xmlns="d00fb86e-a52e-4f2f-9300-62c8872f8705" xsi:nil="true"/>
    <Has_Teacher_Only_SectionGroup xmlns="d00fb86e-a52e-4f2f-9300-62c8872f8705" xsi:nil="true"/>
    <CultureName xmlns="d00fb86e-a52e-4f2f-9300-62c8872f8705" xsi:nil="true"/>
    <AppVersion xmlns="d00fb86e-a52e-4f2f-9300-62c8872f8705" xsi:nil="true"/>
    <TeamsChannelId xmlns="d00fb86e-a52e-4f2f-9300-62c8872f8705" xsi:nil="true"/>
    <NotebookType xmlns="d00fb86e-a52e-4f2f-9300-62c8872f8705" xsi:nil="true"/>
    <Teachers xmlns="d00fb86e-a52e-4f2f-9300-62c8872f8705">
      <UserInfo>
        <DisplayName/>
        <AccountId xsi:nil="true"/>
        <AccountType/>
      </UserInfo>
    </Teach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7715D9D1D2C146AE4620C3665BB8EF" ma:contentTypeVersion="31" ma:contentTypeDescription="Create a new document." ma:contentTypeScope="" ma:versionID="041b70a5ca5c512a07b48b967e328a54">
  <xsd:schema xmlns:xsd="http://www.w3.org/2001/XMLSchema" xmlns:xs="http://www.w3.org/2001/XMLSchema" xmlns:p="http://schemas.microsoft.com/office/2006/metadata/properties" xmlns:ns3="d00fb86e-a52e-4f2f-9300-62c8872f8705" xmlns:ns4="0592969b-b9e0-4bc7-baa3-fba5b5725717" targetNamespace="http://schemas.microsoft.com/office/2006/metadata/properties" ma:root="true" ma:fieldsID="0c480a41906435b26bd66f6a47fcf3b5" ns3:_="" ns4:_="">
    <xsd:import namespace="d00fb86e-a52e-4f2f-9300-62c8872f8705"/>
    <xsd:import namespace="0592969b-b9e0-4bc7-baa3-fba5b572571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OCR" minOccurs="0"/>
                <xsd:element ref="ns3:TeamsChannelId" minOccurs="0"/>
                <xsd:element ref="ns3:IsNotebookLocked" minOccurs="0"/>
                <xsd:element ref="ns3:MediaServiceGenerationTime" minOccurs="0"/>
                <xsd:element ref="ns3:MediaServiceEventHashCode" minOccurs="0"/>
                <xsd:element ref="ns3:Math_Settings" minOccurs="0"/>
                <xsd:element ref="ns3:Distribution_Groups" minOccurs="0"/>
                <xsd:element ref="ns3:LMS_Mappin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fb86e-a52e-4f2f-9300-62c8872f870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OCR" ma:index="31" nillable="true" ma:displayName="MediaServiceOCR" ma:internalName="MediaServiceOCR" ma:readOnly="true">
      <xsd:simpleType>
        <xsd:restriction base="dms:Note">
          <xsd:maxLength value="255"/>
        </xsd:restriction>
      </xsd:simpleType>
    </xsd:element>
    <xsd:element name="TeamsChannelId" ma:index="32" nillable="true" ma:displayName="Teams Channel Id" ma:internalName="TeamsChannelId">
      <xsd:simpleType>
        <xsd:restriction base="dms:Text"/>
      </xsd:simpleType>
    </xsd:element>
    <xsd:element name="IsNotebookLocked" ma:index="33" nillable="true" ma:displayName="Is Notebook Locked" ma:internalName="IsNotebookLocked">
      <xsd:simpleType>
        <xsd:restriction base="dms:Boolea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92969b-b9e0-4bc7-baa3-fba5b5725717"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FB55BC-01CB-4123-990B-417E39CE6549}">
  <ds:schemaRefs>
    <ds:schemaRef ds:uri="http://schemas.microsoft.com/sharepoint/v3/contenttype/forms"/>
  </ds:schemaRefs>
</ds:datastoreItem>
</file>

<file path=customXml/itemProps2.xml><?xml version="1.0" encoding="utf-8"?>
<ds:datastoreItem xmlns:ds="http://schemas.openxmlformats.org/officeDocument/2006/customXml" ds:itemID="{C082FABA-8DE2-4046-98D9-88D1FB6203CD}">
  <ds:schemaRefs>
    <ds:schemaRef ds:uri="http://schemas.microsoft.com/office/2006/metadata/properties"/>
    <ds:schemaRef ds:uri="http://schemas.microsoft.com/office/infopath/2007/PartnerControls"/>
    <ds:schemaRef ds:uri="d00fb86e-a52e-4f2f-9300-62c8872f8705"/>
  </ds:schemaRefs>
</ds:datastoreItem>
</file>

<file path=customXml/itemProps3.xml><?xml version="1.0" encoding="utf-8"?>
<ds:datastoreItem xmlns:ds="http://schemas.openxmlformats.org/officeDocument/2006/customXml" ds:itemID="{95621BCB-3033-4219-8372-7F97659E2F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fb86e-a52e-4f2f-9300-62c8872f8705"/>
    <ds:schemaRef ds:uri="0592969b-b9e0-4bc7-baa3-fba5b5725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2556</TotalTime>
  <Words>3700</Words>
  <Application>Microsoft Office PowerPoint</Application>
  <PresentationFormat>Widescreen</PresentationFormat>
  <Paragraphs>267</Paragraphs>
  <Slides>37</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Courier</vt:lpstr>
      <vt:lpstr>Arial</vt:lpstr>
      <vt:lpstr>Calibri</vt:lpstr>
      <vt:lpstr>Calibri Light</vt:lpstr>
      <vt:lpstr>Times</vt:lpstr>
      <vt:lpstr>Times New Roman</vt:lpstr>
      <vt:lpstr>Office Theme</vt:lpstr>
      <vt:lpstr>AP Stats Ch5 Review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Stats Ch5 Review Questions</dc:title>
  <dc:creator>Danny Young</dc:creator>
  <cp:lastModifiedBy>Danny Young</cp:lastModifiedBy>
  <cp:revision>11</cp:revision>
  <dcterms:created xsi:type="dcterms:W3CDTF">2019-11-29T18:35:48Z</dcterms:created>
  <dcterms:modified xsi:type="dcterms:W3CDTF">2025-11-18T07:02:54Z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0x010100547715D9D1D2C146AE4620C3665BB8EF</vt:lpwstr>
  </property>
</Properties>
</file>